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 lumino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943BB11-158F-38B9-8B6C-5C5EC7D27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F3F037D-2AC5-A2FB-ED9B-8C93A841C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3622C79-9D32-6FCD-62FC-FD02F6023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3280441-8976-7CB4-34A9-8C94AE0D1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3170271-9A03-4E52-8D24-CC61A244D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7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BBA2CD1-E141-8841-07EA-66773FA17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811211C4-A96E-4A3A-7E37-775C78B26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8C1A06A-F3DF-43B6-6860-9264AD301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1BA86D3-1C64-7DEA-69E5-7394B58DD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3E3F093-E86F-7105-0C3C-39DFE7F5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3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323CA046-D876-5D6B-F34F-09037531A3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E4F38176-901D-C6D8-1684-161B9155B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3F73C2A-B6C6-434A-8E73-E0480195D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D0E820B-60EC-F117-3980-1C3146548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5092C712-E4CB-E36D-8DE1-72624587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3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A89952C-99B2-58FA-EDB2-31D71CBA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178FE4B-939F-0BE0-F61C-3A576524F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D307CAC-F3C7-A304-9353-69454230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B952256-CA0D-821F-5849-071743199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AD962F5-C24C-C49B-8B1E-C8D519D6D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8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E824F19-F94C-6C9B-DC4F-179C67EB4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4BD0398-2BD7-6461-53C3-ECDDF5814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5BDA9C16-813C-8392-E159-037D1030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2E11FF2-7E00-F581-17A1-8CF717F95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F0697DC6-460A-2AF8-78A6-C71567DB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2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65DD959-74AE-1CD7-2AB4-8C3E62ACF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683ABEC-B160-19EE-9110-AC1932F0D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CC33A53B-D893-38CE-A112-FD5DF57D6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C0773294-E58E-CD51-DDEA-9B475FB5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4D54DD1C-747A-D97D-ADED-5B52A3EFB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E74BE58F-BF32-89A2-BA65-16C06AF3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3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13B76E1-4CB7-DEB9-4464-F1EE0B77B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46AC4080-FC5D-7D91-6492-CAB650A5A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3C165677-D35B-FC27-1338-D88CD1DC3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46BC2925-901E-B31E-9AC4-A3DB60475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604CBECB-A8A6-6E00-C066-FFB055760D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E458399E-5A3F-310A-7D80-3764DE4CF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61389592-7761-D1FC-E9F0-70F4F773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4BD7094E-EF42-E6BA-2499-DED42320A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1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42E6806-7D43-DBA6-EBE2-837E1B2F9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2824E205-F323-C48C-926A-C0DE42574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2D0FDE41-75E5-B4C3-5629-F480E0ED6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35F4453C-64CD-1D6C-FE0C-4EC4F345D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85657092-E1F5-37D6-4A74-EC6D712DC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625317ED-0C2D-08D5-F347-762BB2AE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D949C3EC-88F2-65AF-FEA0-A67368E4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3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D6AA7A3-DA4C-EEC7-201D-2476C840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6FF0409-4D27-6992-C38C-8B684270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BEC4F157-8249-C84E-DFA6-0D3141F08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5F108918-B46D-BE1B-F89A-04803C7DF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F7F4E107-906D-F105-21C2-A1FBC4456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F1D2529A-0C33-3D45-D606-0C14E11B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8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3F1E306-DEC8-83D6-73EC-157434A9D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E9A5CFFF-32E1-7DD5-C13F-7907E6F1B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B50720F1-BFBA-E739-9F2F-A031FA72E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9D2495BE-5E2C-DAC3-A6AB-E11579711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A609B494-6F9A-0310-F79D-E6041EAE5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10B68461-1414-3335-B711-6C663C39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8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36DC1D5C-A7F2-34F9-305A-025D09DA3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8D133503-0C6C-6510-2C97-7127856C5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65384E2B-F915-E4A1-AA24-EE7454129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B8ECBA-F57F-471C-90AE-9461F76A3C1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8A2A8A3-7EC9-EDCC-A50B-58080417C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C7F7193-1D98-1C20-FF73-EEBC9C5F7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532C2B-C042-4C8F-BC2A-99A5E978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0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azure.microsoft.com/en-us/products/virtual-desktop/" TargetMode="External"/><Relationship Id="rId13" Type="http://schemas.openxmlformats.org/officeDocument/2006/relationships/hyperlink" Target="https://cloud.google.com/devops?hl=en" TargetMode="External"/><Relationship Id="rId18" Type="http://schemas.openxmlformats.org/officeDocument/2006/relationships/hyperlink" Target="https://aws.amazon.com/ai/" TargetMode="External"/><Relationship Id="rId26" Type="http://schemas.openxmlformats.org/officeDocument/2006/relationships/hyperlink" Target="https://azure.microsoft.com/en-us/products/kubernetes-service/" TargetMode="External"/><Relationship Id="rId3" Type="http://schemas.openxmlformats.org/officeDocument/2006/relationships/hyperlink" Target="https://aws.amazon.com/" TargetMode="External"/><Relationship Id="rId21" Type="http://schemas.openxmlformats.org/officeDocument/2006/relationships/hyperlink" Target="https://aws.amazon.com/bedrock/" TargetMode="External"/><Relationship Id="rId34" Type="http://schemas.openxmlformats.org/officeDocument/2006/relationships/hyperlink" Target="https://cloud.google.com/distributed-cloud?hl=en" TargetMode="External"/><Relationship Id="rId7" Type="http://schemas.openxmlformats.org/officeDocument/2006/relationships/hyperlink" Target="https://cloud.google.com/products/compute" TargetMode="External"/><Relationship Id="rId12" Type="http://schemas.openxmlformats.org/officeDocument/2006/relationships/hyperlink" Target="https://aws.amazon.com/devops/" TargetMode="External"/><Relationship Id="rId17" Type="http://schemas.openxmlformats.org/officeDocument/2006/relationships/hyperlink" Target="https://azure.microsoft.com/en-us/products/ai-services/" TargetMode="External"/><Relationship Id="rId25" Type="http://schemas.openxmlformats.org/officeDocument/2006/relationships/hyperlink" Target="https://cloud.google.com/natural-language?hl=en" TargetMode="External"/><Relationship Id="rId33" Type="http://schemas.openxmlformats.org/officeDocument/2006/relationships/hyperlink" Target="https://aws.amazon.com/outposts/" TargetMode="External"/><Relationship Id="rId2" Type="http://schemas.openxmlformats.org/officeDocument/2006/relationships/hyperlink" Target="https://azure.microsoft.com/en-us/" TargetMode="External"/><Relationship Id="rId16" Type="http://schemas.openxmlformats.org/officeDocument/2006/relationships/hyperlink" Target="https://cloud.google.com/sql/sqlserver?hl=en" TargetMode="External"/><Relationship Id="rId20" Type="http://schemas.openxmlformats.org/officeDocument/2006/relationships/hyperlink" Target="https://azure.microsoft.com/en-us/products/ai-studio/" TargetMode="External"/><Relationship Id="rId29" Type="http://schemas.openxmlformats.org/officeDocument/2006/relationships/hyperlink" Target="https://azure.microsoft.com/en-us/services/azure-ar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ws.amazon.com/ec2/?nc2=h_ql_prod_fs_ec2" TargetMode="External"/><Relationship Id="rId11" Type="http://schemas.openxmlformats.org/officeDocument/2006/relationships/hyperlink" Target="https://azure.microsoft.com/en-us/products/devops/" TargetMode="External"/><Relationship Id="rId24" Type="http://schemas.openxmlformats.org/officeDocument/2006/relationships/hyperlink" Target="https://aws.amazon.com/comprehend/" TargetMode="External"/><Relationship Id="rId32" Type="http://schemas.openxmlformats.org/officeDocument/2006/relationships/hyperlink" Target="https://azure.microsoft.com/en-us/products/local/" TargetMode="External"/><Relationship Id="rId5" Type="http://schemas.openxmlformats.org/officeDocument/2006/relationships/hyperlink" Target="https://azure.microsoft.com/en-us/products/virtual-machines/" TargetMode="External"/><Relationship Id="rId15" Type="http://schemas.openxmlformats.org/officeDocument/2006/relationships/hyperlink" Target="https://aws.amazon.com/rds/sqlserver/" TargetMode="External"/><Relationship Id="rId23" Type="http://schemas.openxmlformats.org/officeDocument/2006/relationships/hyperlink" Target="https://azure.microsoft.com/en-us/products/ai-services/ai-content-safety/" TargetMode="External"/><Relationship Id="rId28" Type="http://schemas.openxmlformats.org/officeDocument/2006/relationships/hyperlink" Target="https://cloud.google.com/kubernetes-engine?hl=en" TargetMode="External"/><Relationship Id="rId10" Type="http://schemas.openxmlformats.org/officeDocument/2006/relationships/hyperlink" Target="https://cloud.google.com/workstations" TargetMode="External"/><Relationship Id="rId19" Type="http://schemas.openxmlformats.org/officeDocument/2006/relationships/hyperlink" Target="https://cloud.google.com/ai/generative-ai?hl=en" TargetMode="External"/><Relationship Id="rId31" Type="http://schemas.openxmlformats.org/officeDocument/2006/relationships/hyperlink" Target="https://cloud.google.com/anthos?hl=en" TargetMode="External"/><Relationship Id="rId4" Type="http://schemas.openxmlformats.org/officeDocument/2006/relationships/hyperlink" Target="https://cloud.google.com/" TargetMode="External"/><Relationship Id="rId9" Type="http://schemas.openxmlformats.org/officeDocument/2006/relationships/hyperlink" Target="https://aws.amazon.com/workspaces-family/" TargetMode="External"/><Relationship Id="rId14" Type="http://schemas.openxmlformats.org/officeDocument/2006/relationships/hyperlink" Target="https://azure.microsoft.com/en-us/products/azure-sql/" TargetMode="External"/><Relationship Id="rId22" Type="http://schemas.openxmlformats.org/officeDocument/2006/relationships/hyperlink" Target="https://cloud.google.com/vertex-ai?hl=en" TargetMode="External"/><Relationship Id="rId27" Type="http://schemas.openxmlformats.org/officeDocument/2006/relationships/hyperlink" Target="https://aws.amazon.com/eks/" TargetMode="External"/><Relationship Id="rId30" Type="http://schemas.openxmlformats.org/officeDocument/2006/relationships/hyperlink" Target="https://aws.amazon.com/systems-manage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0D4C253E-01B6-8093-1BF9-E790D326D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361950"/>
            <a:ext cx="95091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loud 4">
            <a:extLst>
              <a:ext uri="{FF2B5EF4-FFF2-40B4-BE49-F238E27FC236}">
                <a16:creationId xmlns:a16="http://schemas.microsoft.com/office/drawing/2014/main" id="{78B52FE9-6FBB-5323-B048-6E2573C4DB87}"/>
              </a:ext>
            </a:extLst>
          </p:cNvPr>
          <p:cNvSpPr/>
          <p:nvPr/>
        </p:nvSpPr>
        <p:spPr>
          <a:xfrm>
            <a:off x="3200400" y="5152022"/>
            <a:ext cx="6304547" cy="1545055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loud 5">
            <a:extLst>
              <a:ext uri="{FF2B5EF4-FFF2-40B4-BE49-F238E27FC236}">
                <a16:creationId xmlns:a16="http://schemas.microsoft.com/office/drawing/2014/main" id="{11572E69-028D-3AE9-E03E-FF2C56C3BF56}"/>
              </a:ext>
            </a:extLst>
          </p:cNvPr>
          <p:cNvSpPr/>
          <p:nvPr/>
        </p:nvSpPr>
        <p:spPr>
          <a:xfrm>
            <a:off x="4229100" y="2343150"/>
            <a:ext cx="4343400" cy="2667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loud 6">
            <a:extLst>
              <a:ext uri="{FF2B5EF4-FFF2-40B4-BE49-F238E27FC236}">
                <a16:creationId xmlns:a16="http://schemas.microsoft.com/office/drawing/2014/main" id="{18755B94-D657-9CC1-4D5A-A29F614E6A1B}"/>
              </a:ext>
            </a:extLst>
          </p:cNvPr>
          <p:cNvSpPr/>
          <p:nvPr/>
        </p:nvSpPr>
        <p:spPr>
          <a:xfrm>
            <a:off x="3848100" y="819150"/>
            <a:ext cx="50292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959179D-BE8A-798B-A315-82C147FE2EE9}"/>
              </a:ext>
            </a:extLst>
          </p:cNvPr>
          <p:cNvSpPr>
            <a:spLocks noGrp="1"/>
          </p:cNvSpPr>
          <p:nvPr/>
        </p:nvSpPr>
        <p:spPr bwMode="auto">
          <a:xfrm>
            <a:off x="2400300" y="104775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Cloud Computing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8C4892-1522-4FE0-0357-9AD016DDABD5}"/>
              </a:ext>
            </a:extLst>
          </p:cNvPr>
          <p:cNvSpPr>
            <a:spLocks noGrp="1"/>
          </p:cNvSpPr>
          <p:nvPr/>
        </p:nvSpPr>
        <p:spPr bwMode="auto">
          <a:xfrm>
            <a:off x="3162300" y="302895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Prof.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univ.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DORIN MITRUŢ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5AB0023-052E-4649-C58B-7E693F29E803}"/>
              </a:ext>
            </a:extLst>
          </p:cNvPr>
          <p:cNvSpPr txBox="1">
            <a:spLocks/>
          </p:cNvSpPr>
          <p:nvPr/>
        </p:nvSpPr>
        <p:spPr bwMode="auto">
          <a:xfrm>
            <a:off x="3200400" y="5467350"/>
            <a:ext cx="640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3200" b="1" dirty="0">
                <a:solidFill>
                  <a:srgbClr val="002060"/>
                </a:solidFill>
              </a:rPr>
              <a:t>Curs 2. </a:t>
            </a:r>
            <a:r>
              <a:rPr lang="en-US" altLang="en-US" sz="3200" b="1" dirty="0" err="1">
                <a:solidFill>
                  <a:srgbClr val="002060"/>
                </a:solidFill>
              </a:rPr>
              <a:t>Furnizori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si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servicii</a:t>
            </a:r>
            <a:endParaRPr lang="en-US" alt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552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AF46B2E-D9DC-6A78-3450-BABBEB02F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8402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AI Content Safety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FA1D682-2298-448B-2CA2-247F54864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4029"/>
            <a:ext cx="12192000" cy="617397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detectarea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moderarea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conținutului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online (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potențial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dăunător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precum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discursul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instigator la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ură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violența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conținutul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sexual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amenințările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dirty="0">
              <a:solidFill>
                <a:srgbClr val="0070C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err="1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Functionalitati</a:t>
            </a:r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err="1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Utilizare</a:t>
            </a:r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moderarea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comentariilor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mesajelor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rețele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sociale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jocuri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online,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forumuri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comunități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protecția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chatbot-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urilor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AI</a:t>
            </a:r>
            <a:r>
              <a:rPr lang="en-US" sz="20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Evitarea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răspunsurilor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toxice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asistenți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virtuali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analiza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conținutului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generat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utilizatori</a:t>
            </a:r>
            <a:r>
              <a:rPr lang="en-US" sz="20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Verificarea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imaginilor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postărilor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articolelor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conformitate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0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siguranță</a:t>
            </a:r>
            <a:r>
              <a:rPr lang="en-US" sz="20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Respectarea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reglementărilor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privind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siguranța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conținutului</a:t>
            </a:r>
            <a:r>
              <a:rPr lang="en-US" sz="20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digital.</a:t>
            </a:r>
            <a:endParaRPr lang="en-US" sz="2000" dirty="0">
              <a:solidFill>
                <a:srgbClr val="0070C0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34BDE5DA-79A4-332F-ED8D-632D2DEE3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517051"/>
              </p:ext>
            </p:extLst>
          </p:nvPr>
        </p:nvGraphicFramePr>
        <p:xfrm>
          <a:off x="417095" y="2183402"/>
          <a:ext cx="11665818" cy="2229234"/>
        </p:xfrm>
        <a:graphic>
          <a:graphicData uri="http://schemas.openxmlformats.org/drawingml/2006/table">
            <a:tbl>
              <a:tblPr firstRow="1" firstCol="1" bandRow="1"/>
              <a:tblGrid>
                <a:gridCol w="4027093">
                  <a:extLst>
                    <a:ext uri="{9D8B030D-6E8A-4147-A177-3AD203B41FA5}">
                      <a16:colId xmlns:a16="http://schemas.microsoft.com/office/drawing/2014/main" val="144500382"/>
                    </a:ext>
                  </a:extLst>
                </a:gridCol>
                <a:gridCol w="7638725">
                  <a:extLst>
                    <a:ext uri="{9D8B030D-6E8A-4147-A177-3AD203B41FA5}">
                      <a16:colId xmlns:a16="http://schemas.microsoft.com/office/drawing/2014/main" val="1622585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Detectare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conținut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nociv</a:t>
                      </a:r>
                      <a:endParaRPr lang="en-US" sz="18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discurs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instigator la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ură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violență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amenințări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conținut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sexual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text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imagini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07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Scor de severitate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Atribuie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fiecărui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conținut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un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scor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gravitate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scăzut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moderat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ridicat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031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Moderare AI în timp real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Analiză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mesaje chat-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uri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comentarii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imagini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conținut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generat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utilizatori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580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Filtrare pentru modele AI și chatbots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Prevenire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răspunsurile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toxice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chatbot-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uri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bazate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 AI.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2501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Suport multi-limbă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engleză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spaniolă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franceză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germană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chineză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etc.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099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Integrare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ușoară</a:t>
                      </a:r>
                      <a:endParaRPr lang="en-US" sz="18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pentru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platforme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web, social media,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aplicații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mesagerie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jocuri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online.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219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631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35130B5-7DFF-9106-C48A-E2F5D591D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7065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Azzure </a:t>
            </a:r>
            <a:r>
              <a:rPr lang="en-US" sz="3600" b="1" dirty="0" err="1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Kubernetos</a:t>
            </a:r>
            <a:r>
              <a:rPr lang="en-US" sz="36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Service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13B6554-0246-077E-EF4F-2FF8B435E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64142"/>
            <a:ext cx="12192000" cy="6193857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Kubernetes 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platformă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open-source pentru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orchestrarea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containerelor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care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automatizează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implementarea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scalarea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gestionarea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aplicațiilor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containerizate</a:t>
            </a:r>
            <a:endParaRPr lang="en-US" sz="1800" b="1" dirty="0">
              <a:solidFill>
                <a:srgbClr val="0070C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Container = </a:t>
            </a:r>
            <a:r>
              <a:rPr lang="en-US" sz="1800" b="1" dirty="0" err="1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pachet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format din 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dependințele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ei (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librării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fișiere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configurare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runtime)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într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-un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mediu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izolat</a:t>
            </a:r>
            <a:endParaRPr lang="en-US" sz="1800" b="1" dirty="0">
              <a:solidFill>
                <a:srgbClr val="0070C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b="1" dirty="0" err="1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Functionalitati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Utilizare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containerizate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mari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cand ai multe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containere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vrei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gestionezi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eficient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800" b="1" dirty="0" err="1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icroservicii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70C0"/>
                </a:solidFill>
              </a:rPr>
              <a:t>aplicații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b="1" dirty="0" err="1">
                <a:solidFill>
                  <a:srgbClr val="0070C0"/>
                </a:solidFill>
              </a:rPr>
              <a:t>descompuse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r>
              <a:rPr lang="en-US" sz="1800" b="1" dirty="0" err="1">
                <a:solidFill>
                  <a:srgbClr val="0070C0"/>
                </a:solidFill>
              </a:rPr>
              <a:t>în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r>
              <a:rPr lang="en-US" sz="1800" b="1" dirty="0" err="1">
                <a:solidFill>
                  <a:srgbClr val="0070C0"/>
                </a:solidFill>
              </a:rPr>
              <a:t>servicii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r>
              <a:rPr lang="en-US" sz="1800" b="1" dirty="0" err="1">
                <a:solidFill>
                  <a:srgbClr val="0070C0"/>
                </a:solidFill>
              </a:rPr>
              <a:t>mai</a:t>
            </a:r>
            <a:r>
              <a:rPr lang="en-US" sz="1800" b="1" dirty="0">
                <a:solidFill>
                  <a:srgbClr val="0070C0"/>
                </a:solidFill>
              </a:rPr>
              <a:t> </a:t>
            </a:r>
            <a:r>
              <a:rPr lang="en-US" sz="1800" b="1" dirty="0" err="1">
                <a:solidFill>
                  <a:srgbClr val="0070C0"/>
                </a:solidFill>
              </a:rPr>
              <a:t>mici</a:t>
            </a:r>
            <a:r>
              <a:rPr lang="en-US" sz="1800" b="1" dirty="0">
                <a:solidFill>
                  <a:srgbClr val="0070C0"/>
                </a:solidFill>
              </a:rPr>
              <a:t>, </a:t>
            </a:r>
            <a:r>
              <a:rPr lang="en-US" sz="1800" b="1" dirty="0" err="1">
                <a:solidFill>
                  <a:srgbClr val="0070C0"/>
                </a:solidFill>
              </a:rPr>
              <a:t>independente</a:t>
            </a:r>
            <a:r>
              <a:rPr lang="en-US" sz="1800" dirty="0">
                <a:solidFill>
                  <a:srgbClr val="0070C0"/>
                </a:solidFill>
              </a:rPr>
              <a:t>, care </a:t>
            </a:r>
            <a:r>
              <a:rPr lang="en-US" sz="1800" dirty="0" err="1">
                <a:solidFill>
                  <a:srgbClr val="0070C0"/>
                </a:solidFill>
              </a:rPr>
              <a:t>comunică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între</a:t>
            </a:r>
            <a:r>
              <a:rPr lang="en-US" sz="1800" dirty="0">
                <a:solidFill>
                  <a:srgbClr val="0070C0"/>
                </a:solidFill>
              </a:rPr>
              <a:t> ele </a:t>
            </a:r>
            <a:r>
              <a:rPr lang="en-US" sz="1800" dirty="0" err="1">
                <a:solidFill>
                  <a:srgbClr val="0070C0"/>
                </a:solidFill>
              </a:rPr>
              <a:t>prin</a:t>
            </a:r>
            <a:r>
              <a:rPr lang="en-US" sz="1800" dirty="0">
                <a:solidFill>
                  <a:srgbClr val="0070C0"/>
                </a:solidFill>
              </a:rPr>
              <a:t> API-</a:t>
            </a:r>
            <a:r>
              <a:rPr lang="en-US" sz="1800" dirty="0" err="1">
                <a:solidFill>
                  <a:srgbClr val="0070C0"/>
                </a:solidFill>
              </a:rPr>
              <a:t>uri</a:t>
            </a:r>
            <a:r>
              <a:rPr lang="en-US" sz="1800" dirty="0">
                <a:solidFill>
                  <a:srgbClr val="0070C0"/>
                </a:solidFill>
              </a:rPr>
              <a:t>.</a:t>
            </a: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scalabilitate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disponibilitate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rezistente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erori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ușor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scalat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medii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multi-cloud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hibride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funcționează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orice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platformă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cloud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server local.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4978342A-64BB-A417-9DF9-2860A32E7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44679"/>
              </p:ext>
            </p:extLst>
          </p:nvPr>
        </p:nvGraphicFramePr>
        <p:xfrm>
          <a:off x="1839228" y="2389638"/>
          <a:ext cx="9879530" cy="2232727"/>
        </p:xfrm>
        <a:graphic>
          <a:graphicData uri="http://schemas.openxmlformats.org/drawingml/2006/table">
            <a:tbl>
              <a:tblPr firstRow="1" firstCol="1" bandRow="1"/>
              <a:tblGrid>
                <a:gridCol w="2938237">
                  <a:extLst>
                    <a:ext uri="{9D8B030D-6E8A-4147-A177-3AD203B41FA5}">
                      <a16:colId xmlns:a16="http://schemas.microsoft.com/office/drawing/2014/main" val="1335955962"/>
                    </a:ext>
                  </a:extLst>
                </a:gridCol>
                <a:gridCol w="6941293">
                  <a:extLst>
                    <a:ext uri="{9D8B030D-6E8A-4147-A177-3AD203B41FA5}">
                      <a16:colId xmlns:a16="http://schemas.microsoft.com/office/drawing/2014/main" val="30862207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Orchestrarea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containerelor</a:t>
                      </a:r>
                      <a:endParaRPr lang="en-US" sz="18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Automatizare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gestionarea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distribuție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containere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într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-un cluster.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2003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Scalabilitate automată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Ajustare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automata a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resurselor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funcție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cerere.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990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Auto-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reparare</a:t>
                      </a:r>
                      <a:endParaRPr lang="en-US" sz="18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Redeschide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containerele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căzute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redistribuie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sarcinile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lucru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444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Load Balancing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Distribuie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traficul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între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containere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pentru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performanță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optimă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3172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Management de rețea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Conectează containerele în mod securizat și eficient.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9077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Actualizări fără downtime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Update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rollback pentru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aplicații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5448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Stocare persistentă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Stocare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pentru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baze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date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aplicații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004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71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2F1284A-6357-AD27-7543-D3857F041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6477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Arc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8BE207B-021F-FB37-B5DA-B65FFE60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64778"/>
            <a:ext cx="12192000" cy="61932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gestionarea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centralizată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resurselor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 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locale, multi-cloud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edge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servere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baze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date,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servicii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Kubernetes,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enzori IoT, camere inteligente, asistenți vocali, mașini autonome, dispozitive medicale inteligente</a:t>
            </a:r>
            <a:r>
              <a:rPr lang="en-US" sz="18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Functionalitati</a:t>
            </a:r>
            <a:r>
              <a:rPr lang="en-US" sz="18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err="1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Utilizare</a:t>
            </a:r>
            <a:r>
              <a:rPr lang="en-US" sz="24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medii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IT hybrid</a:t>
            </a:r>
            <a:r>
              <a:rPr lang="en-US" sz="1800" b="1" kern="1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Gestionare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resurse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din </a:t>
            </a:r>
            <a:r>
              <a:rPr lang="en-US" sz="1800" b="1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multe cloud-</a:t>
            </a:r>
            <a:r>
              <a:rPr lang="en-US" sz="1800" b="1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uri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centre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date private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control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unificat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Administrare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servere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Windows/Linux,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baze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date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Kubernetes dintr-o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singură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consolă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DevOps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automatizare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Rulare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CI/CD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Terraform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pentru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infrastructură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distribuită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securitate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conformitate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Security Center </a:t>
            </a:r>
            <a:r>
              <a:rPr lang="en-US" sz="1800" b="1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Azure Policy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toate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resursele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endParaRPr lang="en-US" sz="14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541136E-04E7-4E94-C383-430149FF39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677026"/>
              </p:ext>
            </p:extLst>
          </p:nvPr>
        </p:nvGraphicFramePr>
        <p:xfrm>
          <a:off x="582729" y="1775532"/>
          <a:ext cx="11026541" cy="2345820"/>
        </p:xfrm>
        <a:graphic>
          <a:graphicData uri="http://schemas.openxmlformats.org/drawingml/2006/table">
            <a:tbl>
              <a:tblPr firstRow="1" firstCol="1" bandRow="1"/>
              <a:tblGrid>
                <a:gridCol w="4412783">
                  <a:extLst>
                    <a:ext uri="{9D8B030D-6E8A-4147-A177-3AD203B41FA5}">
                      <a16:colId xmlns:a16="http://schemas.microsoft.com/office/drawing/2014/main" val="1891299968"/>
                    </a:ext>
                  </a:extLst>
                </a:gridCol>
                <a:gridCol w="6613758">
                  <a:extLst>
                    <a:ext uri="{9D8B030D-6E8A-4147-A177-3AD203B41FA5}">
                      <a16:colId xmlns:a16="http://schemas.microsoft.com/office/drawing/2014/main" val="21892278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Management centralizat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resurse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locale, cloud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edge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prin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portalul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Azure.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2493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Suport pentru Kubernetes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gestionarea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clusterelor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Kubernetes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orice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cloud.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509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Azure Policy și Security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politici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securitate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unificate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toate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mediile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882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Azure SQL și baze de date gestionate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baze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date locale cu Azure Data Services.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663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Automatizare și DevOps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Integrare cu </a:t>
                      </a: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Azure DevOps, GitHub Actions și Terraform</a:t>
                      </a:r>
                      <a:r>
                        <a:rPr lang="en-US" sz="1800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225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Identitate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unificată</a:t>
                      </a:r>
                      <a:endParaRPr lang="en-US" sz="18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autentificare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acces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controlat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prin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Azure Active Directory (AAD)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509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067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995CE01-D775-7709-9CE8-1C4E176DC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4552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Azure Local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6A0A521-5D8B-579A-F054-061341B5D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03" y="750770"/>
            <a:ext cx="11983453" cy="610722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err="1">
                <a:solidFill>
                  <a:srgbClr val="0070C0"/>
                </a:solidFill>
              </a:rPr>
              <a:t>permite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rularea</a:t>
            </a:r>
            <a:r>
              <a:rPr lang="en-US" sz="2400" dirty="0">
                <a:solidFill>
                  <a:srgbClr val="0070C0"/>
                </a:solidFill>
              </a:rPr>
              <a:t> de </a:t>
            </a:r>
            <a:r>
              <a:rPr lang="en-US" sz="2400" dirty="0" err="1">
                <a:solidFill>
                  <a:srgbClr val="0070C0"/>
                </a:solidFill>
              </a:rPr>
              <a:t>mașini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virtuale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containere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și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anumite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servicii</a:t>
            </a:r>
            <a:r>
              <a:rPr lang="en-US" sz="2400" dirty="0">
                <a:solidFill>
                  <a:srgbClr val="0070C0"/>
                </a:solidFill>
              </a:rPr>
              <a:t> Azure </a:t>
            </a:r>
            <a:r>
              <a:rPr lang="en-US" sz="2400" dirty="0" err="1">
                <a:solidFill>
                  <a:srgbClr val="0070C0"/>
                </a:solidFill>
              </a:rPr>
              <a:t>în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locații</a:t>
            </a:r>
            <a:r>
              <a:rPr lang="en-US" sz="2400" dirty="0">
                <a:solidFill>
                  <a:srgbClr val="0070C0"/>
                </a:solidFill>
              </a:rPr>
              <a:t> locale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900" dirty="0">
              <a:solidFill>
                <a:srgbClr val="0070C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0070C0"/>
                </a:solidFill>
              </a:rPr>
              <a:t>Caracteristici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0000"/>
                </a:solidFill>
              </a:rPr>
              <a:t>Infrastructură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completă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rulează</a:t>
            </a:r>
            <a:r>
              <a:rPr lang="en-US" dirty="0">
                <a:solidFill>
                  <a:srgbClr val="0070C0"/>
                </a:solidFill>
              </a:rPr>
              <a:t> direct pe un server </a:t>
            </a:r>
            <a:r>
              <a:rPr lang="en-US" dirty="0" err="1">
                <a:solidFill>
                  <a:srgbClr val="0070C0"/>
                </a:solidFill>
              </a:rPr>
              <a:t>fizic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dedicat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validat</a:t>
            </a:r>
            <a:r>
              <a:rPr lang="en-US" dirty="0">
                <a:solidFill>
                  <a:srgbClr val="0070C0"/>
                </a:solidFill>
              </a:rPr>
              <a:t> de </a:t>
            </a:r>
            <a:r>
              <a:rPr lang="en-US" dirty="0" err="1">
                <a:solidFill>
                  <a:srgbClr val="0070C0"/>
                </a:solidFill>
              </a:rPr>
              <a:t>partenerii</a:t>
            </a:r>
            <a:r>
              <a:rPr lang="en-US" dirty="0">
                <a:solidFill>
                  <a:srgbClr val="0070C0"/>
                </a:solidFill>
              </a:rPr>
              <a:t> OEM, </a:t>
            </a:r>
            <a:r>
              <a:rPr lang="en-US" dirty="0" err="1">
                <a:solidFill>
                  <a:srgbClr val="0070C0"/>
                </a:solidFill>
              </a:rPr>
              <a:t>permițând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execuția</a:t>
            </a:r>
            <a:r>
              <a:rPr lang="en-US" dirty="0">
                <a:solidFill>
                  <a:srgbClr val="0070C0"/>
                </a:solidFill>
              </a:rPr>
              <a:t> de </a:t>
            </a:r>
            <a:r>
              <a:rPr lang="en-US" dirty="0" err="1">
                <a:solidFill>
                  <a:srgbClr val="0070C0"/>
                </a:solidFill>
              </a:rPr>
              <a:t>containere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mașini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virtuale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și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servicii</a:t>
            </a:r>
            <a:r>
              <a:rPr lang="en-US" dirty="0">
                <a:solidFill>
                  <a:srgbClr val="0070C0"/>
                </a:solidFill>
              </a:rPr>
              <a:t> Azure </a:t>
            </a:r>
            <a:r>
              <a:rPr lang="en-US" dirty="0" err="1">
                <a:solidFill>
                  <a:srgbClr val="0070C0"/>
                </a:solidFill>
              </a:rPr>
              <a:t>selectate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în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locații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distribuite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0000"/>
                </a:solidFill>
              </a:rPr>
              <a:t>Integrare</a:t>
            </a:r>
            <a:r>
              <a:rPr lang="en-US" b="1" dirty="0">
                <a:solidFill>
                  <a:srgbClr val="FF0000"/>
                </a:solidFill>
              </a:rPr>
              <a:t> cu Azure Arc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permite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gestionarea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centralizată</a:t>
            </a:r>
            <a:r>
              <a:rPr lang="en-US" dirty="0">
                <a:solidFill>
                  <a:srgbClr val="0070C0"/>
                </a:solidFill>
              </a:rPr>
              <a:t> a </a:t>
            </a:r>
            <a:r>
              <a:rPr lang="en-US" dirty="0" err="1">
                <a:solidFill>
                  <a:srgbClr val="0070C0"/>
                </a:solidFill>
              </a:rPr>
              <a:t>resurselor</a:t>
            </a:r>
            <a:r>
              <a:rPr lang="en-US" dirty="0">
                <a:solidFill>
                  <a:srgbClr val="0070C0"/>
                </a:solidFill>
              </a:rPr>
              <a:t> locale </a:t>
            </a:r>
            <a:r>
              <a:rPr lang="en-US" dirty="0" err="1">
                <a:solidFill>
                  <a:srgbClr val="0070C0"/>
                </a:solidFill>
              </a:rPr>
              <a:t>și</a:t>
            </a:r>
            <a:r>
              <a:rPr lang="en-US" dirty="0">
                <a:solidFill>
                  <a:srgbClr val="0070C0"/>
                </a:solidFill>
              </a:rPr>
              <a:t> cloud </a:t>
            </a:r>
            <a:r>
              <a:rPr lang="en-US" dirty="0" err="1">
                <a:solidFill>
                  <a:srgbClr val="0070C0"/>
                </a:solidFill>
              </a:rPr>
              <a:t>prin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intermediul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portalului</a:t>
            </a:r>
            <a:r>
              <a:rPr lang="en-US" dirty="0">
                <a:solidFill>
                  <a:srgbClr val="0070C0"/>
                </a:solidFill>
              </a:rPr>
              <a:t> Azure.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0000"/>
                </a:solidFill>
              </a:rPr>
              <a:t>Flexibilitate</a:t>
            </a:r>
            <a:r>
              <a:rPr lang="en-US" b="1" dirty="0">
                <a:solidFill>
                  <a:srgbClr val="FF0000"/>
                </a:solidFill>
              </a:rPr>
              <a:t> hardware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Poti </a:t>
            </a:r>
            <a:r>
              <a:rPr lang="en-US" dirty="0" err="1">
                <a:solidFill>
                  <a:srgbClr val="0070C0"/>
                </a:solidFill>
              </a:rPr>
              <a:t>alege</a:t>
            </a:r>
            <a:r>
              <a:rPr lang="en-US" dirty="0">
                <a:solidFill>
                  <a:srgbClr val="0070C0"/>
                </a:solidFill>
              </a:rPr>
              <a:t> hardware-</a:t>
            </a:r>
            <a:r>
              <a:rPr lang="en-US" dirty="0" err="1">
                <a:solidFill>
                  <a:srgbClr val="0070C0"/>
                </a:solidFill>
              </a:rPr>
              <a:t>ul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preferat</a:t>
            </a:r>
            <a:r>
              <a:rPr lang="en-US" dirty="0">
                <a:solidFill>
                  <a:srgbClr val="0070C0"/>
                </a:solidFill>
              </a:rPr>
              <a:t> dintr-un catalog de </a:t>
            </a:r>
            <a:r>
              <a:rPr lang="en-US" dirty="0" err="1">
                <a:solidFill>
                  <a:srgbClr val="0070C0"/>
                </a:solidFill>
              </a:rPr>
              <a:t>soluții</a:t>
            </a:r>
            <a:r>
              <a:rPr lang="en-US" dirty="0">
                <a:solidFill>
                  <a:srgbClr val="0070C0"/>
                </a:solidFill>
              </a:rPr>
              <a:t> validate.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0000"/>
                </a:solidFill>
              </a:rPr>
              <a:t>Actualizări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și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suport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unificate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nu e nevoie de </a:t>
            </a:r>
            <a:r>
              <a:rPr lang="en-US" dirty="0" err="1">
                <a:solidFill>
                  <a:srgbClr val="0070C0"/>
                </a:solidFill>
              </a:rPr>
              <a:t>instrumente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furnizori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separați</a:t>
            </a:r>
            <a:r>
              <a:rPr lang="en-US" dirty="0">
                <a:solidFill>
                  <a:srgbClr val="0070C0"/>
                </a:solidFill>
              </a:rPr>
              <a:t> pentru </a:t>
            </a:r>
            <a:r>
              <a:rPr lang="en-US" dirty="0" err="1">
                <a:solidFill>
                  <a:srgbClr val="0070C0"/>
                </a:solidFill>
              </a:rPr>
              <a:t>virtualizare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stocare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totul</a:t>
            </a:r>
            <a:r>
              <a:rPr lang="en-US" dirty="0">
                <a:solidFill>
                  <a:srgbClr val="0070C0"/>
                </a:solidFill>
              </a:rPr>
              <a:t> e facut de Microsoft.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0070C0"/>
                </a:solidFill>
              </a:rPr>
              <a:t>Utilizare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</a:rPr>
              <a:t>Azure Virtual Desktop (AVD)</a:t>
            </a:r>
            <a:r>
              <a:rPr lang="en-US" b="1" dirty="0">
                <a:solidFill>
                  <a:srgbClr val="0070C0"/>
                </a:solidFill>
              </a:rPr>
              <a:t>: </a:t>
            </a:r>
            <a:r>
              <a:rPr lang="en-US" dirty="0" err="1">
                <a:solidFill>
                  <a:srgbClr val="0070C0"/>
                </a:solidFill>
              </a:rPr>
              <a:t>implementarea</a:t>
            </a:r>
            <a:r>
              <a:rPr lang="en-US" dirty="0">
                <a:solidFill>
                  <a:srgbClr val="0070C0"/>
                </a:solidFill>
              </a:rPr>
              <a:t> desktop-</a:t>
            </a:r>
            <a:r>
              <a:rPr lang="en-US" dirty="0" err="1">
                <a:solidFill>
                  <a:srgbClr val="0070C0"/>
                </a:solidFill>
              </a:rPr>
              <a:t>urilor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virtuale</a:t>
            </a:r>
            <a:r>
              <a:rPr lang="en-US" dirty="0">
                <a:solidFill>
                  <a:srgbClr val="0070C0"/>
                </a:solidFill>
              </a:rPr>
              <a:t> pe </a:t>
            </a:r>
            <a:r>
              <a:rPr lang="en-US" dirty="0" err="1">
                <a:solidFill>
                  <a:srgbClr val="0070C0"/>
                </a:solidFill>
              </a:rPr>
              <a:t>infrastructura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locală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gestionate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prin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portalul</a:t>
            </a:r>
            <a:r>
              <a:rPr lang="en-US" dirty="0">
                <a:solidFill>
                  <a:srgbClr val="0070C0"/>
                </a:solidFill>
              </a:rPr>
              <a:t> Azure.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</a:rPr>
              <a:t>Azure Kubernetes Service (AKS) </a:t>
            </a:r>
            <a:r>
              <a:rPr lang="en-US" b="1" dirty="0" err="1">
                <a:solidFill>
                  <a:srgbClr val="FF0000"/>
                </a:solidFill>
              </a:rPr>
              <a:t>activat</a:t>
            </a:r>
            <a:r>
              <a:rPr lang="en-US" b="1" dirty="0">
                <a:solidFill>
                  <a:srgbClr val="FF0000"/>
                </a:solidFill>
              </a:rPr>
              <a:t> de Azure Arc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găzduirea</a:t>
            </a:r>
            <a:r>
              <a:rPr lang="en-US" dirty="0">
                <a:solidFill>
                  <a:srgbClr val="0070C0"/>
                </a:solidFill>
              </a:rPr>
              <a:t> de </a:t>
            </a:r>
            <a:r>
              <a:rPr lang="en-US" dirty="0" err="1">
                <a:solidFill>
                  <a:srgbClr val="0070C0"/>
                </a:solidFill>
              </a:rPr>
              <a:t>aplicații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bazate</a:t>
            </a:r>
            <a:r>
              <a:rPr lang="en-US" dirty="0">
                <a:solidFill>
                  <a:srgbClr val="0070C0"/>
                </a:solidFill>
              </a:rPr>
              <a:t> pe </a:t>
            </a:r>
            <a:r>
              <a:rPr lang="en-US" dirty="0" err="1">
                <a:solidFill>
                  <a:srgbClr val="0070C0"/>
                </a:solidFill>
              </a:rPr>
              <a:t>containere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0000"/>
                </a:solidFill>
              </a:rPr>
              <a:t>Executie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locala</a:t>
            </a:r>
            <a:r>
              <a:rPr lang="en-US" b="1" dirty="0">
                <a:solidFill>
                  <a:srgbClr val="FF0000"/>
                </a:solidFill>
              </a:rPr>
              <a:t> a </a:t>
            </a:r>
            <a:r>
              <a:rPr lang="en-US" b="1" dirty="0" err="1">
                <a:solidFill>
                  <a:srgbClr val="FF0000"/>
                </a:solidFill>
              </a:rPr>
              <a:t>serviciilor</a:t>
            </a:r>
            <a:r>
              <a:rPr lang="en-US" b="1" dirty="0">
                <a:solidFill>
                  <a:srgbClr val="FF0000"/>
                </a:solidFill>
              </a:rPr>
              <a:t> Azure Arc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rularea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serviciilor</a:t>
            </a:r>
            <a:r>
              <a:rPr lang="en-US" dirty="0">
                <a:solidFill>
                  <a:srgbClr val="0070C0"/>
                </a:solidFill>
              </a:rPr>
              <a:t> Azure </a:t>
            </a:r>
            <a:r>
              <a:rPr lang="en-US" dirty="0" err="1">
                <a:solidFill>
                  <a:srgbClr val="0070C0"/>
                </a:solidFill>
              </a:rPr>
              <a:t>oriunde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38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C2C8DF4-58B6-D878-A3BA-B87992EF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Alti </a:t>
            </a:r>
            <a:r>
              <a:rPr lang="en-US" b="1" dirty="0" err="1">
                <a:solidFill>
                  <a:srgbClr val="002060"/>
                </a:solidFill>
              </a:rPr>
              <a:t>furnizori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150816D-9354-FC83-CC9A-03E823B51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IBM, Oracle, Huawei, Tencent </a:t>
            </a:r>
            <a:r>
              <a:rPr lang="en-US" b="1" dirty="0" err="1">
                <a:solidFill>
                  <a:srgbClr val="FF0000"/>
                </a:solidFill>
              </a:rPr>
              <a:t>și</a:t>
            </a:r>
            <a:r>
              <a:rPr lang="en-US" b="1" dirty="0">
                <a:solidFill>
                  <a:srgbClr val="FF0000"/>
                </a:solidFill>
              </a:rPr>
              <a:t> Alibaba</a:t>
            </a:r>
            <a:r>
              <a:rPr lang="en-US" dirty="0">
                <a:solidFill>
                  <a:srgbClr val="0070C0"/>
                </a:solidFill>
              </a:rPr>
              <a:t> – Pentru </a:t>
            </a:r>
            <a:r>
              <a:rPr lang="en-US" dirty="0" err="1">
                <a:solidFill>
                  <a:srgbClr val="0070C0"/>
                </a:solidFill>
              </a:rPr>
              <a:t>companii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mari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și</a:t>
            </a:r>
            <a:r>
              <a:rPr lang="en-US" dirty="0">
                <a:solidFill>
                  <a:srgbClr val="0070C0"/>
                </a:solidFill>
              </a:rPr>
              <a:t> enterprise.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DigitalOcean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Vultr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Linode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Hetzner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– Pentru </a:t>
            </a:r>
            <a:r>
              <a:rPr lang="en-US" b="1" dirty="0">
                <a:solidFill>
                  <a:srgbClr val="0070C0"/>
                </a:solidFill>
              </a:rPr>
              <a:t>startup-</a:t>
            </a:r>
            <a:r>
              <a:rPr lang="en-US" b="1" dirty="0" err="1">
                <a:solidFill>
                  <a:srgbClr val="0070C0"/>
                </a:solidFill>
              </a:rPr>
              <a:t>uri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dezvoltatori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OVHcloud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și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Hetzner</a:t>
            </a:r>
            <a:r>
              <a:rPr lang="en-US" dirty="0">
                <a:solidFill>
                  <a:srgbClr val="0070C0"/>
                </a:solidFill>
              </a:rPr>
              <a:t> – Alternative </a:t>
            </a:r>
            <a:r>
              <a:rPr lang="en-US" b="1" dirty="0" err="1">
                <a:solidFill>
                  <a:srgbClr val="0070C0"/>
                </a:solidFill>
              </a:rPr>
              <a:t>europene</a:t>
            </a:r>
            <a:r>
              <a:rPr lang="en-US" dirty="0">
                <a:solidFill>
                  <a:srgbClr val="0070C0"/>
                </a:solidFill>
              </a:rPr>
              <a:t> pentru </a:t>
            </a:r>
            <a:r>
              <a:rPr lang="en-US" dirty="0" err="1">
                <a:solidFill>
                  <a:srgbClr val="0070C0"/>
                </a:solidFill>
              </a:rPr>
              <a:t>companii</a:t>
            </a:r>
            <a:r>
              <a:rPr lang="en-US" dirty="0">
                <a:solidFill>
                  <a:srgbClr val="0070C0"/>
                </a:solidFill>
              </a:rPr>
              <a:t> care </a:t>
            </a:r>
            <a:r>
              <a:rPr lang="en-US" dirty="0" err="1">
                <a:solidFill>
                  <a:srgbClr val="0070C0"/>
                </a:solidFill>
              </a:rPr>
              <a:t>prioritizează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GDPR </a:t>
            </a:r>
            <a:r>
              <a:rPr lang="en-US" b="1" dirty="0" err="1">
                <a:solidFill>
                  <a:srgbClr val="0070C0"/>
                </a:solidFill>
              </a:rPr>
              <a:t>și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suveranitatea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datelor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1894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A1E6DE2A-8EDE-064B-9772-81BE483C4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317" y="107254"/>
            <a:ext cx="10173010" cy="67346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4800" dirty="0">
                <a:solidFill>
                  <a:srgbClr val="002060"/>
                </a:solidFill>
              </a:rPr>
              <a:t>Cele </a:t>
            </a:r>
            <a:r>
              <a:rPr lang="en-US" sz="4800" dirty="0" err="1">
                <a:solidFill>
                  <a:srgbClr val="002060"/>
                </a:solidFill>
              </a:rPr>
              <a:t>mai</a:t>
            </a:r>
            <a:r>
              <a:rPr lang="en-US" sz="4800" dirty="0">
                <a:solidFill>
                  <a:srgbClr val="002060"/>
                </a:solidFill>
              </a:rPr>
              <a:t> </a:t>
            </a:r>
            <a:r>
              <a:rPr lang="en-US" sz="4800" dirty="0" err="1">
                <a:solidFill>
                  <a:srgbClr val="002060"/>
                </a:solidFill>
              </a:rPr>
              <a:t>populare</a:t>
            </a:r>
            <a:r>
              <a:rPr lang="en-US" sz="4800" dirty="0">
                <a:solidFill>
                  <a:srgbClr val="002060"/>
                </a:solidFill>
              </a:rPr>
              <a:t> </a:t>
            </a:r>
            <a:r>
              <a:rPr lang="en-US" sz="4800" dirty="0" err="1">
                <a:solidFill>
                  <a:srgbClr val="002060"/>
                </a:solidFill>
              </a:rPr>
              <a:t>servicii</a:t>
            </a:r>
            <a:r>
              <a:rPr lang="en-US" sz="4800" dirty="0">
                <a:solidFill>
                  <a:srgbClr val="002060"/>
                </a:solidFill>
              </a:rPr>
              <a:t> Cloud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Substituent conținut 3">
            <a:extLst>
              <a:ext uri="{FF2B5EF4-FFF2-40B4-BE49-F238E27FC236}">
                <a16:creationId xmlns:a16="http://schemas.microsoft.com/office/drawing/2014/main" id="{2B6FFC24-EFAF-5EA9-6F6E-8C9B094FD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814969"/>
              </p:ext>
            </p:extLst>
          </p:nvPr>
        </p:nvGraphicFramePr>
        <p:xfrm>
          <a:off x="651555" y="1213918"/>
          <a:ext cx="11340231" cy="5271391"/>
        </p:xfrm>
        <a:graphic>
          <a:graphicData uri="http://schemas.openxmlformats.org/drawingml/2006/table">
            <a:tbl>
              <a:tblPr firstRow="1" firstCol="1" bandRow="1"/>
              <a:tblGrid>
                <a:gridCol w="3328551">
                  <a:extLst>
                    <a:ext uri="{9D8B030D-6E8A-4147-A177-3AD203B41FA5}">
                      <a16:colId xmlns:a16="http://schemas.microsoft.com/office/drawing/2014/main" val="1970681545"/>
                    </a:ext>
                  </a:extLst>
                </a:gridCol>
                <a:gridCol w="3629470">
                  <a:extLst>
                    <a:ext uri="{9D8B030D-6E8A-4147-A177-3AD203B41FA5}">
                      <a16:colId xmlns:a16="http://schemas.microsoft.com/office/drawing/2014/main" val="3912956534"/>
                    </a:ext>
                  </a:extLst>
                </a:gridCol>
                <a:gridCol w="4382210">
                  <a:extLst>
                    <a:ext uri="{9D8B030D-6E8A-4147-A177-3AD203B41FA5}">
                      <a16:colId xmlns:a16="http://schemas.microsoft.com/office/drawing/2014/main" val="3488525574"/>
                    </a:ext>
                  </a:extLst>
                </a:gridCol>
              </a:tblGrid>
              <a:tr h="613523">
                <a:tc>
                  <a:txBody>
                    <a:bodyPr/>
                    <a:lstStyle/>
                    <a:p>
                      <a:pPr marL="91440" algn="ctr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8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2"/>
                        </a:rPr>
                        <a:t>AZURE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8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3"/>
                        </a:rPr>
                        <a:t>AMAZON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8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4"/>
                        </a:rPr>
                        <a:t>GOOGLE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965986"/>
                  </a:ext>
                </a:extLst>
              </a:tr>
              <a:tr h="445552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 dirty="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/>
                        </a:rPr>
                        <a:t>Azure Virtual Machines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6"/>
                        </a:rPr>
                        <a:t>Amazon EC2 (Elastic Compute Cloud)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7"/>
                        </a:rPr>
                        <a:t>Google Compute Engine (GCE)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906160"/>
                  </a:ext>
                </a:extLst>
              </a:tr>
              <a:tr h="445552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8"/>
                        </a:rPr>
                        <a:t>Azure Virtual Desktop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9"/>
                        </a:rPr>
                        <a:t>Amazon </a:t>
                      </a:r>
                      <a:r>
                        <a:rPr lang="en-US" sz="1600" dirty="0" err="1">
                          <a:hlinkClick r:id="rId9"/>
                        </a:rPr>
                        <a:t>WorkSpaces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10"/>
                        </a:rPr>
                        <a:t>Google Cloud Workstations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395568"/>
                  </a:ext>
                </a:extLst>
              </a:tr>
              <a:tr h="445552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11"/>
                        </a:rPr>
                        <a:t>Azure DevOps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12"/>
                        </a:rPr>
                        <a:t>AWS DevOps Services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13"/>
                        </a:rPr>
                        <a:t>Google Cloud DevOps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527667"/>
                  </a:ext>
                </a:extLst>
              </a:tr>
              <a:tr h="445552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14"/>
                        </a:rPr>
                        <a:t>Azure SQL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15"/>
                        </a:rPr>
                        <a:t>Amazon RDS for SQL Server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16"/>
                        </a:rPr>
                        <a:t>Cloud SQL for SQL Server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1288872"/>
                  </a:ext>
                </a:extLst>
              </a:tr>
              <a:tr h="445552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17"/>
                        </a:rPr>
                        <a:t>Azure AI Services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18"/>
                        </a:rPr>
                        <a:t>AWS AI Services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19"/>
                        </a:rPr>
                        <a:t>Google Cloud AI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485201"/>
                  </a:ext>
                </a:extLst>
              </a:tr>
              <a:tr h="445552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 dirty="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20"/>
                        </a:rPr>
                        <a:t>Azure AI Foundry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21"/>
                        </a:rPr>
                        <a:t>Amazon Bedrock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22"/>
                        </a:rPr>
                        <a:t>Vertex AI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661451"/>
                  </a:ext>
                </a:extLst>
              </a:tr>
              <a:tr h="445552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 dirty="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23"/>
                        </a:rPr>
                        <a:t>Azure AI Content Safety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24"/>
                        </a:rPr>
                        <a:t>Amazon Comprehend Moderation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25"/>
                        </a:rPr>
                        <a:t>Cloud Natural Language API (Toxicity Analysis)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773970"/>
                  </a:ext>
                </a:extLst>
              </a:tr>
              <a:tr h="647900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 dirty="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26"/>
                        </a:rPr>
                        <a:t>Azure Kubernetes Service (AKS)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600" dirty="0">
                          <a:hlinkClick r:id="rId27"/>
                        </a:rPr>
                        <a:t>Amazon Elastic Kubernetes Service (EKS)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28"/>
                        </a:rPr>
                        <a:t>Google Kubernetes Engine (GKE)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848293"/>
                  </a:ext>
                </a:extLst>
              </a:tr>
              <a:tr h="445552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29"/>
                        </a:rPr>
                        <a:t>Azure Arc</a:t>
                      </a:r>
                      <a:r>
                        <a:rPr lang="en-US" sz="1600" b="0" i="0" u="sng" strike="noStrike" kern="100">
                          <a:solidFill>
                            <a:srgbClr val="467886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29"/>
                        </a:rPr>
                        <a:t>​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30"/>
                        </a:rPr>
                        <a:t>AWS Systems Manager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31"/>
                        </a:rPr>
                        <a:t>Google Anthos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2472888"/>
                  </a:ext>
                </a:extLst>
              </a:tr>
              <a:tr h="445552">
                <a:tc>
                  <a:txBody>
                    <a:bodyPr/>
                    <a:lstStyle/>
                    <a:p>
                      <a:pPr marL="91440"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sng" strike="noStrike" kern="100" dirty="0">
                          <a:solidFill>
                            <a:srgbClr val="467886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32"/>
                        </a:rPr>
                        <a:t>Azure Local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33"/>
                        </a:rPr>
                        <a:t>AWS Outposts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dirty="0">
                          <a:hlinkClick r:id="rId34"/>
                        </a:rPr>
                        <a:t>Google Distributed Cloud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047" marR="78047" marT="108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62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90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AD8925E-9D9F-D0EB-E576-C898D82EF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93" y="66448"/>
            <a:ext cx="10515600" cy="6145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Segoe UI" panose="020B0502040204020203" pitchFamily="34" charset="0"/>
              </a:rPr>
              <a:t>Azure Virtual Machines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05B1BF3-56E3-AACA-D1FB-97F5B51F0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793" y="788761"/>
            <a:ext cx="10515600" cy="5758996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acă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ai nevoie de </a:t>
            </a:r>
            <a:r>
              <a:rPr lang="en-US" sz="26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control total 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asupra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unui server: 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baze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date 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alte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servicii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critice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care nu sunt destinate 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utilizatorilor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finali</a:t>
            </a:r>
            <a:r>
              <a:rPr lang="en-US" sz="26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Pentru </a:t>
            </a:r>
            <a:r>
              <a:rPr lang="en-US" dirty="0" err="1">
                <a:solidFill>
                  <a:srgbClr val="0070C0"/>
                </a:solidFill>
              </a:rPr>
              <a:t>crearea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rularea</a:t>
            </a:r>
            <a:r>
              <a:rPr lang="en-US" dirty="0">
                <a:solidFill>
                  <a:srgbClr val="0070C0"/>
                </a:solidFill>
              </a:rPr>
              <a:t> de </a:t>
            </a:r>
            <a:r>
              <a:rPr lang="en-US" dirty="0">
                <a:solidFill>
                  <a:srgbClr val="FF0000"/>
                </a:solidFill>
              </a:rPr>
              <a:t>masini </a:t>
            </a:r>
            <a:r>
              <a:rPr lang="en-US" dirty="0" err="1">
                <a:solidFill>
                  <a:srgbClr val="FF0000"/>
                </a:solidFill>
              </a:rPr>
              <a:t>virtuale</a:t>
            </a:r>
            <a:r>
              <a:rPr lang="en-US" dirty="0">
                <a:solidFill>
                  <a:srgbClr val="FF0000"/>
                </a:solidFill>
              </a:rPr>
              <a:t> in cloud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Windows, Linux, FreeBSD, Windows IoT, SAP HANA OS, Oracle Solaris, VHD (Virtual Hard Disk) pentru a </a:t>
            </a:r>
            <a:r>
              <a:rPr lang="en-US" dirty="0" err="1">
                <a:solidFill>
                  <a:srgbClr val="0070C0"/>
                </a:solidFill>
              </a:rPr>
              <a:t>incarca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propriul</a:t>
            </a:r>
            <a:r>
              <a:rPr lang="en-US" dirty="0">
                <a:solidFill>
                  <a:srgbClr val="0070C0"/>
                </a:solidFill>
              </a:rPr>
              <a:t> system de </a:t>
            </a:r>
            <a:r>
              <a:rPr lang="en-US" dirty="0" err="1">
                <a:solidFill>
                  <a:srgbClr val="0070C0"/>
                </a:solidFill>
              </a:rPr>
              <a:t>operare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Scalabil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flexibil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 err="1">
                <a:solidFill>
                  <a:srgbClr val="0070C0"/>
                </a:solidFill>
              </a:rPr>
              <a:t>poți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mări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sau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micșora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resursele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în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funcție</a:t>
            </a:r>
            <a:r>
              <a:rPr lang="en-US" dirty="0">
                <a:solidFill>
                  <a:srgbClr val="0070C0"/>
                </a:solidFill>
              </a:rPr>
              <a:t> de </a:t>
            </a:r>
            <a:r>
              <a:rPr lang="en-US" dirty="0" err="1">
                <a:solidFill>
                  <a:srgbClr val="0070C0"/>
                </a:solidFill>
              </a:rPr>
              <a:t>nevoi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Replicare</a:t>
            </a:r>
            <a:r>
              <a:rPr lang="en-US" dirty="0">
                <a:solidFill>
                  <a:srgbClr val="FF0000"/>
                </a:solidFill>
              </a:rPr>
              <a:t>, backup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failover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dacă</a:t>
            </a:r>
            <a:r>
              <a:rPr lang="en-US" dirty="0">
                <a:solidFill>
                  <a:srgbClr val="0070C0"/>
                </a:solidFill>
              </a:rPr>
              <a:t> un server dintr-un datacenter Azure </a:t>
            </a:r>
            <a:r>
              <a:rPr lang="en-US" dirty="0" err="1">
                <a:solidFill>
                  <a:srgbClr val="0070C0"/>
                </a:solidFill>
              </a:rPr>
              <a:t>eșuează</a:t>
            </a:r>
            <a:r>
              <a:rPr lang="en-US" dirty="0">
                <a:solidFill>
                  <a:srgbClr val="0070C0"/>
                </a:solidFill>
              </a:rPr>
              <a:t>, o </a:t>
            </a:r>
            <a:r>
              <a:rPr lang="en-US" dirty="0" err="1">
                <a:solidFill>
                  <a:srgbClr val="0070C0"/>
                </a:solidFill>
              </a:rPr>
              <a:t>copie</a:t>
            </a:r>
            <a:r>
              <a:rPr lang="en-US" dirty="0">
                <a:solidFill>
                  <a:srgbClr val="0070C0"/>
                </a:solidFill>
              </a:rPr>
              <a:t> de </a:t>
            </a:r>
            <a:r>
              <a:rPr lang="en-US" dirty="0" err="1">
                <a:solidFill>
                  <a:srgbClr val="0070C0"/>
                </a:solidFill>
              </a:rPr>
              <a:t>rezervă</a:t>
            </a:r>
            <a:r>
              <a:rPr lang="en-US" dirty="0">
                <a:solidFill>
                  <a:srgbClr val="0070C0"/>
                </a:solidFill>
              </a:rPr>
              <a:t> dintr-o </a:t>
            </a:r>
            <a:r>
              <a:rPr lang="en-US" dirty="0" err="1">
                <a:solidFill>
                  <a:srgbClr val="0070C0"/>
                </a:solidFill>
              </a:rPr>
              <a:t>altă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regiune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preia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sarcinile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r>
              <a:rPr lang="en-US" dirty="0" err="1">
                <a:solidFill>
                  <a:srgbClr val="FF0000"/>
                </a:solidFill>
              </a:rPr>
              <a:t>criptare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autentificare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multi-factor.</a:t>
            </a:r>
          </a:p>
          <a:p>
            <a:r>
              <a:rPr lang="en-US" dirty="0">
                <a:solidFill>
                  <a:srgbClr val="0070C0"/>
                </a:solidFill>
              </a:rPr>
              <a:t>Plata: doar pentru </a:t>
            </a:r>
            <a:r>
              <a:rPr lang="en-US" dirty="0" err="1">
                <a:solidFill>
                  <a:srgbClr val="0070C0"/>
                </a:solidFill>
              </a:rPr>
              <a:t>resursele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consumate</a:t>
            </a:r>
            <a:r>
              <a:rPr lang="en-US" dirty="0">
                <a:solidFill>
                  <a:srgbClr val="0070C0"/>
                </a:solidFill>
              </a:rPr>
              <a:t>, fie </a:t>
            </a:r>
            <a:r>
              <a:rPr lang="en-US" dirty="0">
                <a:solidFill>
                  <a:srgbClr val="FF0000"/>
                </a:solidFill>
              </a:rPr>
              <a:t>pe </a:t>
            </a:r>
            <a:r>
              <a:rPr lang="en-US" dirty="0" err="1">
                <a:solidFill>
                  <a:srgbClr val="FF0000"/>
                </a:solidFill>
              </a:rPr>
              <a:t>oră</a:t>
            </a:r>
            <a:r>
              <a:rPr lang="en-US" dirty="0">
                <a:solidFill>
                  <a:srgbClr val="0070C0"/>
                </a:solidFill>
              </a:rPr>
              <a:t>, fie </a:t>
            </a:r>
            <a:r>
              <a:rPr lang="en-US" dirty="0">
                <a:solidFill>
                  <a:srgbClr val="FF0000"/>
                </a:solidFill>
              </a:rPr>
              <a:t>pe </a:t>
            </a:r>
            <a:r>
              <a:rPr lang="en-US" dirty="0" err="1">
                <a:solidFill>
                  <a:srgbClr val="FF0000"/>
                </a:solidFill>
              </a:rPr>
              <a:t>minut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r>
              <a:rPr lang="en-US" dirty="0" err="1">
                <a:solidFill>
                  <a:srgbClr val="0070C0"/>
                </a:solidFill>
              </a:rPr>
              <a:t>Utilizare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servere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personalizate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în</a:t>
            </a:r>
            <a:r>
              <a:rPr lang="en-US" dirty="0">
                <a:solidFill>
                  <a:srgbClr val="0070C0"/>
                </a:solidFill>
              </a:rPr>
              <a:t> cloud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testare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dezvoltare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aplicații</a:t>
            </a:r>
            <a:r>
              <a:rPr lang="en-US" dirty="0">
                <a:solidFill>
                  <a:srgbClr val="0070C0"/>
                </a:solidFill>
              </a:rPr>
              <a:t> fără a </a:t>
            </a:r>
            <a:r>
              <a:rPr lang="en-US" dirty="0" err="1">
                <a:solidFill>
                  <a:srgbClr val="0070C0"/>
                </a:solidFill>
              </a:rPr>
              <a:t>investi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în</a:t>
            </a:r>
            <a:r>
              <a:rPr lang="en-US" dirty="0">
                <a:solidFill>
                  <a:srgbClr val="0070C0"/>
                </a:solidFill>
              </a:rPr>
              <a:t> hardware </a:t>
            </a:r>
            <a:r>
              <a:rPr lang="en-US" dirty="0" err="1">
                <a:solidFill>
                  <a:srgbClr val="0070C0"/>
                </a:solidFill>
              </a:rPr>
              <a:t>fizic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migrarea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aplicațiilor</a:t>
            </a:r>
            <a:r>
              <a:rPr lang="en-US" dirty="0">
                <a:solidFill>
                  <a:srgbClr val="FF0000"/>
                </a:solidFill>
              </a:rPr>
              <a:t> locale </a:t>
            </a:r>
            <a:r>
              <a:rPr lang="en-US" dirty="0" err="1">
                <a:solidFill>
                  <a:srgbClr val="0070C0"/>
                </a:solidFill>
              </a:rPr>
              <a:t>în</a:t>
            </a:r>
            <a:r>
              <a:rPr lang="en-US" dirty="0">
                <a:solidFill>
                  <a:srgbClr val="0070C0"/>
                </a:solidFill>
              </a:rPr>
              <a:t> cloud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rularea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baze</a:t>
            </a:r>
            <a:r>
              <a:rPr lang="en-US" dirty="0">
                <a:solidFill>
                  <a:srgbClr val="FF0000"/>
                </a:solidFill>
              </a:rPr>
              <a:t> de date, </a:t>
            </a:r>
            <a:r>
              <a:rPr lang="en-US" dirty="0" err="1">
                <a:solidFill>
                  <a:srgbClr val="FF0000"/>
                </a:solidFill>
              </a:rPr>
              <a:t>aplicații</a:t>
            </a:r>
            <a:r>
              <a:rPr lang="en-US" dirty="0">
                <a:solidFill>
                  <a:srgbClr val="FF0000"/>
                </a:solidFill>
              </a:rPr>
              <a:t> web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servere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fișiere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scalabile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5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42B3657-35EF-F679-C80E-968F9DBE1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93" y="74612"/>
            <a:ext cx="10515600" cy="60642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Virtual Desktop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D29B1E9-E9BB-E181-883C-BD8A4F59D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206" y="837746"/>
            <a:ext cx="11759293" cy="5881461"/>
          </a:xfrm>
        </p:spPr>
        <p:txBody>
          <a:bodyPr>
            <a:noAutofit/>
          </a:bodyPr>
          <a:lstStyle/>
          <a:p>
            <a:r>
              <a:rPr lang="en-US" sz="1800" dirty="0" err="1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ai nevoie de un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mediu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lucru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virtualizat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pentru </a:t>
            </a:r>
            <a:r>
              <a:rPr lang="en-US" sz="18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mulți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utilizatori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gestionat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centralizat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cu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costuri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optimizate</a:t>
            </a:r>
            <a:endParaRPr lang="en-US" sz="1800" dirty="0">
              <a:solidFill>
                <a:srgbClr val="FF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accesarea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la </a:t>
            </a:r>
            <a:r>
              <a:rPr lang="en-US" sz="18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distanță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unui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mediu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Windows complet</a:t>
            </a:r>
          </a:p>
          <a:p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Permite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rularea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multor</a:t>
            </a:r>
            <a:r>
              <a:rPr lang="en-US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sesiuni </a:t>
            </a:r>
            <a:r>
              <a:rPr lang="en-US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simultane</a:t>
            </a:r>
            <a:r>
              <a:rPr lang="en-US" sz="18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 aceeasi masina </a:t>
            </a:r>
            <a:r>
              <a:rPr lang="en-US" sz="18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virtuala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reducând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costurile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Acces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securizat</a:t>
            </a:r>
            <a:r>
              <a:rPr lang="en-US" sz="1800" b="1" kern="1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autentificare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multifactor (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parola,pin+token,card+biometric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nivel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drepturi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criptare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detectarea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prevenirea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amenintarilor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monitorizare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Scalabilitate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crește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scade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resursele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automat,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funcție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cerințe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Redirecționare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optimizată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redirecționarea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audio, video, USB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imprimante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pentru o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experiență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fluentă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Administrare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centralizată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utilizatori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resurse</a:t>
            </a:r>
            <a:endParaRPr lang="en-US" sz="1800" kern="100" dirty="0">
              <a:solidFill>
                <a:srgbClr val="0070C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400" b="1" kern="100" dirty="0" err="1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Utilizare</a:t>
            </a:r>
            <a:r>
              <a:rPr lang="en-US" sz="1800" kern="100" dirty="0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Microsoft 365 (Office 365)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Word, Excel, PowerPoint, Outlook, Teams, OneDrive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Browsere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web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Microsoft Edge, Google Chrome, Mozilla Firefox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optimizate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video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PDF).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conferințe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video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Microsoft Teams, Zoom, Cisco Webex</a:t>
            </a:r>
            <a:endParaRPr lang="en-US" sz="1800" dirty="0">
              <a:solidFill>
                <a:srgbClr val="FF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CRM/ERP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Salesforce, SAP, Dynamics 365</a:t>
            </a:r>
            <a:endParaRPr lang="en-US" sz="1800" dirty="0">
              <a:solidFill>
                <a:srgbClr val="FF000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Software specific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CAD (AutoCAD, Revit), medical (Epic, Meditech),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financiar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(QuickBooks, SAP) etc.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Redirecționare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USB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imprimantă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Suport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pentru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scanere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imprimante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dispozitive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semnătură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digitală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Virtual Desktop Insights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Dashboard special pentru analiza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performanței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sesiunilor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utilizatorilor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05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2108B55-0533-8CF1-1AE0-290E19F31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64" y="126320"/>
            <a:ext cx="11870871" cy="477837"/>
          </a:xfrm>
        </p:spPr>
        <p:txBody>
          <a:bodyPr anchor="ctr">
            <a:normAutofit fontScale="90000"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Segoe UI" panose="020B0502040204020203" pitchFamily="34" charset="0"/>
              </a:rPr>
              <a:t>Virtual </a:t>
            </a:r>
            <a:r>
              <a:rPr lang="en-US" sz="48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Desktop </a:t>
            </a:r>
            <a:r>
              <a:rPr lang="en-US" sz="4800" b="1" dirty="0">
                <a:solidFill>
                  <a:srgbClr val="002060"/>
                </a:solidFill>
                <a:latin typeface="Segoe UI" panose="020B0502040204020203" pitchFamily="34" charset="0"/>
              </a:rPr>
              <a:t>vs. </a:t>
            </a:r>
            <a:r>
              <a:rPr lang="en-US" sz="48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Virtual </a:t>
            </a:r>
            <a:r>
              <a:rPr lang="en-US" sz="4800" b="1" dirty="0">
                <a:solidFill>
                  <a:srgbClr val="002060"/>
                </a:solidFill>
                <a:latin typeface="Segoe UI" panose="020B0502040204020203" pitchFamily="34" charset="0"/>
              </a:rPr>
              <a:t>Machines</a:t>
            </a:r>
            <a:endParaRPr lang="en-US" sz="48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Substituent conținut 4">
            <a:extLst>
              <a:ext uri="{FF2B5EF4-FFF2-40B4-BE49-F238E27FC236}">
                <a16:creationId xmlns:a16="http://schemas.microsoft.com/office/drawing/2014/main" id="{7D97304D-CE69-3FE8-BC9E-B9E6A7CEAB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875738"/>
              </p:ext>
            </p:extLst>
          </p:nvPr>
        </p:nvGraphicFramePr>
        <p:xfrm>
          <a:off x="281" y="688975"/>
          <a:ext cx="12191719" cy="5890831"/>
        </p:xfrm>
        <a:graphic>
          <a:graphicData uri="http://schemas.openxmlformats.org/drawingml/2006/table">
            <a:tbl>
              <a:tblPr firstRow="1" firstCol="1" bandRow="1"/>
              <a:tblGrid>
                <a:gridCol w="2220405">
                  <a:extLst>
                    <a:ext uri="{9D8B030D-6E8A-4147-A177-3AD203B41FA5}">
                      <a16:colId xmlns:a16="http://schemas.microsoft.com/office/drawing/2014/main" val="1381977540"/>
                    </a:ext>
                  </a:extLst>
                </a:gridCol>
                <a:gridCol w="4302578">
                  <a:extLst>
                    <a:ext uri="{9D8B030D-6E8A-4147-A177-3AD203B41FA5}">
                      <a16:colId xmlns:a16="http://schemas.microsoft.com/office/drawing/2014/main" val="2078042023"/>
                    </a:ext>
                  </a:extLst>
                </a:gridCol>
                <a:gridCol w="5668736">
                  <a:extLst>
                    <a:ext uri="{9D8B030D-6E8A-4147-A177-3AD203B41FA5}">
                      <a16:colId xmlns:a16="http://schemas.microsoft.com/office/drawing/2014/main" val="4294851200"/>
                    </a:ext>
                  </a:extLst>
                </a:gridCol>
              </a:tblGrid>
              <a:tr h="48983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 err="1">
                          <a:solidFill>
                            <a:srgbClr val="00B05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Criteriu</a:t>
                      </a:r>
                      <a:endParaRPr lang="en-US" sz="18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>
                          <a:solidFill>
                            <a:srgbClr val="00206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Azure Virtual Desktop (AVD)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>
                          <a:solidFill>
                            <a:srgbClr val="00206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Azure Virtual Machines (VMs)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03852"/>
                  </a:ext>
                </a:extLst>
              </a:tr>
              <a:tr h="48983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Scop principal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aplicații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virtuale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pentru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utilizatori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finali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servere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virtuale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personalizabile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pentru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orice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activitate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689236"/>
                  </a:ext>
                </a:extLst>
              </a:tr>
              <a:tr h="48983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Sistem</a:t>
                      </a:r>
                      <a:r>
                        <a:rPr lang="en-US" sz="1800" b="1" i="0" u="none" strike="noStrike" kern="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b="1" i="0" u="none" strike="noStrike" kern="10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operare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Windows 10/11 multi-session, Windows Server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Windows, Linux, SQL Server etc.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3351407"/>
                  </a:ext>
                </a:extLst>
              </a:tr>
              <a:tr h="87721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Multi-user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mulți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utilizatori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 un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singur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VM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Fiecare VM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este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destinat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unui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singur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utilizator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311632"/>
                  </a:ext>
                </a:extLst>
              </a:tr>
              <a:tr h="48983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Gestionare</a:t>
                      </a:r>
                      <a:r>
                        <a:rPr lang="en-US" sz="1800" b="1" i="0" u="none" strike="noStrike" kern="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kern="10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aplicații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Gata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instalate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 fiecare desktop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Necesită instalarea manuală a aplicațiilor pe fiecare VM.</a:t>
                      </a:r>
                      <a:endParaRPr lang="en-US" sz="18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118123"/>
                  </a:ext>
                </a:extLst>
              </a:tr>
              <a:tr h="87721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Administrare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Administrare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centralizată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Utilizatorul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este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responsabil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gestionarea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completă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014804"/>
                  </a:ext>
                </a:extLst>
              </a:tr>
              <a:tr h="87721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Scalabilitate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Autoscaling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management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inteligent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Scalabilitate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manuală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prin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Azure Scale Sets.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021876"/>
                  </a:ext>
                </a:extLst>
              </a:tr>
              <a:tr h="489838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Costuri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Mici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datorită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partajării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resurselor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între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utilizatori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Mari,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deoarece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fiecare VM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rulează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independent.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204147"/>
                  </a:ext>
                </a:extLst>
              </a:tr>
              <a:tr h="659095"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kern="10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Utilizare</a:t>
                      </a:r>
                      <a:r>
                        <a:rPr lang="en-US" sz="1800" b="1" i="0" u="none" strike="noStrike" kern="100" dirty="0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0" u="none" strike="noStrike" kern="100" dirty="0" err="1">
                          <a:solidFill>
                            <a:srgbClr val="FF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tipică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Lucru remote, acces la aplicații securizate, call center, educație.</a:t>
                      </a:r>
                      <a:endParaRPr lang="en-US" sz="18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Servere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baze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date,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aplicații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enterprise,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găzduire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b="0" i="0" u="none" strike="noStrike" kern="100" dirty="0" err="1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servicii</a:t>
                      </a:r>
                      <a:r>
                        <a:rPr lang="en-US" sz="1800" b="0" i="0" u="none" strike="noStrike" kern="100" dirty="0">
                          <a:solidFill>
                            <a:srgbClr val="0070C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22" marR="8322" marT="8322" marB="83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627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24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D8FEC3D-A742-7D9A-7071-4DCBA8273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4521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DevOps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3D45A2F-ED08-2CEA-425E-930F323C6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586" y="745216"/>
            <a:ext cx="11076214" cy="611278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platformă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dezvoltare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colaborativă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planificare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dezvoltare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testare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livrare software) =&gt;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automatizarea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dezvoltării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software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gestionarea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codului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sursă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integrarea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continuă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livrarea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continuă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(CI/CD).</a:t>
            </a:r>
          </a:p>
          <a:p>
            <a:pPr>
              <a:lnSpc>
                <a:spcPct val="110000"/>
              </a:lnSpc>
            </a:pPr>
            <a:r>
              <a:rPr lang="en-US" sz="2600" dirty="0" err="1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Componente</a:t>
            </a:r>
            <a:r>
              <a:rPr lang="en-US" sz="26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endParaRPr lang="en-US" sz="2600" dirty="0">
              <a:solidFill>
                <a:srgbClr val="0070C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1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1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10000"/>
              </a:lnSpc>
            </a:pPr>
            <a:r>
              <a:rPr lang="en-US" dirty="0" err="1">
                <a:solidFill>
                  <a:srgbClr val="0070C0"/>
                </a:solidFill>
              </a:rPr>
              <a:t>Utilizare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>
              <a:lnSpc>
                <a:spcPct val="110000"/>
              </a:lnSpc>
            </a:pP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Automatizare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completă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canale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CI/CD pentru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livrare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continuă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Colaborare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eficientă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cadru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pentru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organizarea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echipelor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Agile/Scrum/Kanban.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Securitate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control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Gestionare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avansată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accesului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 cod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resurse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Suport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multi-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platformă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Windows, Linux, macOS, Kubernetes, Docker, etc.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Integrare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cu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alte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servicii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GitHub(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gazduire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cod), Jenkins(CI/CD), Terraform(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infrastructura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Slack(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comunicare+colaborare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Teams.</a:t>
            </a:r>
          </a:p>
          <a:p>
            <a:pPr>
              <a:lnSpc>
                <a:spcPct val="110000"/>
              </a:lnSpc>
            </a:pPr>
            <a:r>
              <a:rPr lang="en-US" sz="2600" kern="100" dirty="0" err="1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Utilizatori</a:t>
            </a:r>
            <a:r>
              <a:rPr lang="en-US" sz="2600" kern="1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10000"/>
              </a:lnSpc>
            </a:pP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echipe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Agile/Scrum</a:t>
            </a:r>
            <a:r>
              <a:rPr lang="en-US" sz="18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dezvoltare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software.</a:t>
            </a: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dezvoltatori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care au nevoie de 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CI/CD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automatizat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pentru livrare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continuă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</a:pP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companii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care vor un </a:t>
            </a:r>
            <a:r>
              <a:rPr lang="en-US" sz="1800" b="1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ecosistem</a:t>
            </a:r>
            <a:r>
              <a:rPr lang="en-US" sz="1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complet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dezvoltare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software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integrat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54D07DD0-6A81-3D86-846A-18E4DF765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799332"/>
              </p:ext>
            </p:extLst>
          </p:nvPr>
        </p:nvGraphicFramePr>
        <p:xfrm>
          <a:off x="2512194" y="1730428"/>
          <a:ext cx="8917434" cy="1594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3554">
                  <a:extLst>
                    <a:ext uri="{9D8B030D-6E8A-4147-A177-3AD203B41FA5}">
                      <a16:colId xmlns:a16="http://schemas.microsoft.com/office/drawing/2014/main" val="3690568182"/>
                    </a:ext>
                  </a:extLst>
                </a:gridCol>
                <a:gridCol w="6953880">
                  <a:extLst>
                    <a:ext uri="{9D8B030D-6E8A-4147-A177-3AD203B41FA5}">
                      <a16:colId xmlns:a16="http://schemas.microsoft.com/office/drawing/2014/main" val="29479943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rgbClr val="0070C0"/>
                          </a:solidFill>
                          <a:effectLst/>
                        </a:rPr>
                        <a:t>Azure Repos</a:t>
                      </a:r>
                      <a:endParaRPr lang="en-US" sz="18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gestionare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cod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sursă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, control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versiuni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și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colaborare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pe cod.</a:t>
                      </a:r>
                      <a:endParaRPr lang="en-US" sz="1800" b="0" kern="100" dirty="0">
                        <a:solidFill>
                          <a:srgbClr val="00206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770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rgbClr val="0070C0"/>
                          </a:solidFill>
                          <a:effectLst/>
                        </a:rPr>
                        <a:t>Azure Pipelines</a:t>
                      </a:r>
                      <a:endParaRPr lang="en-US" sz="18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automatizarea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construirii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testării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și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livrării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aplicațiilor</a:t>
                      </a:r>
                      <a:endParaRPr lang="en-US" sz="1800" b="0" kern="100" dirty="0">
                        <a:solidFill>
                          <a:srgbClr val="00206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9980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rgbClr val="0070C0"/>
                          </a:solidFill>
                          <a:effectLst/>
                        </a:rPr>
                        <a:t>Azure Boards</a:t>
                      </a:r>
                      <a:endParaRPr lang="en-US" sz="18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gestionarea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proiectelor</a:t>
                      </a:r>
                      <a:endParaRPr lang="en-US" sz="1800" b="0" kern="100" dirty="0">
                        <a:solidFill>
                          <a:srgbClr val="00206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451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rgbClr val="0070C0"/>
                          </a:solidFill>
                          <a:effectLst/>
                        </a:rPr>
                        <a:t>Azure Test Plans</a:t>
                      </a:r>
                      <a:endParaRPr lang="en-US" sz="18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testare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manuală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și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automată</a:t>
                      </a:r>
                      <a:endParaRPr lang="en-US" sz="1800" b="0" kern="100" dirty="0">
                        <a:solidFill>
                          <a:srgbClr val="00206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527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rgbClr val="0070C0"/>
                          </a:solidFill>
                          <a:effectLst/>
                        </a:rPr>
                        <a:t>Azure Artifacts</a:t>
                      </a:r>
                      <a:endParaRPr lang="en-US" sz="1800" kern="100" dirty="0">
                        <a:solidFill>
                          <a:srgbClr val="0070C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gestionarea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pachetelor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 de build (NuGet, </a:t>
                      </a:r>
                      <a:r>
                        <a:rPr lang="en-US" sz="1800" b="0" kern="100" dirty="0" err="1">
                          <a:solidFill>
                            <a:srgbClr val="002060"/>
                          </a:solidFill>
                          <a:effectLst/>
                        </a:rPr>
                        <a:t>npm</a:t>
                      </a:r>
                      <a:r>
                        <a:rPr lang="en-US" sz="1800" b="0" kern="100" dirty="0">
                          <a:solidFill>
                            <a:srgbClr val="002060"/>
                          </a:solidFill>
                          <a:effectLst/>
                        </a:rPr>
                        <a:t>, Maven, Python)</a:t>
                      </a:r>
                      <a:endParaRPr lang="en-US" sz="1800" b="0" kern="100" dirty="0">
                        <a:solidFill>
                          <a:srgbClr val="00206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59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8DB87FB-89E7-3441-57DA-D24A54FF6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510"/>
            <a:ext cx="10515600" cy="64552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SQL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BD7E065-242D-EDCA-F828-0AD664EDB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78" y="681036"/>
            <a:ext cx="11887200" cy="6176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0070C0"/>
                </a:solidFill>
              </a:rPr>
              <a:t>Componente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0070C0"/>
                </a:solidFill>
              </a:rPr>
              <a:t>Utilizare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>
              <a:lnSpc>
                <a:spcPct val="100000"/>
              </a:lnSpc>
            </a:pP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cloud-native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bază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date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scalabilă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pentru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web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mobile.</a:t>
            </a: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Migrare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din local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Dacă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vrei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muți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un Server SQL existent din local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cloud.</a:t>
            </a: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critice</a:t>
            </a: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business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performanță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disponibilitate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ridicată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Big Data &amp; Analytics</a:t>
            </a:r>
            <a:r>
              <a:rPr lang="en-US" sz="1800" b="1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cu AI, Machine Learning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raportare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avansată</a:t>
            </a:r>
            <a:r>
              <a:rPr lang="en-US" sz="1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Avantaje</a:t>
            </a:r>
            <a:r>
              <a:rPr lang="en-US" dirty="0">
                <a:solidFill>
                  <a:srgbClr val="0070C0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0000"/>
              </a:lnSpc>
            </a:pP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Fără administrare hardware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Microsoft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gestionează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infrastructura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Scalabilitate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Poate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crește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reduce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resursele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funcție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nevoi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Securitate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avansată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criptare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autentificare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multi-factor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backup-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automate.</a:t>
            </a:r>
          </a:p>
          <a:p>
            <a:pPr lvl="1">
              <a:lnSpc>
                <a:spcPct val="100000"/>
              </a:lnSpc>
            </a:pPr>
            <a:r>
              <a:rPr lang="en-US" sz="1800" b="1" kern="100" dirty="0" err="1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ntegrare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cu AI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Analytics</a:t>
            </a:r>
            <a:r>
              <a:rPr lang="en-US" sz="1800" b="1" kern="1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Power BI, Azure Synapse Analytics </a:t>
            </a:r>
            <a:r>
              <a:rPr lang="en-US" sz="1800" b="1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Disponibilitate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ridicată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99,99% uptime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replicare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geo-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distribuită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</a:pP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Plată</a:t>
            </a:r>
            <a:r>
              <a:rPr lang="en-US" sz="18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flexibilă</a:t>
            </a:r>
            <a:r>
              <a:rPr lang="en-US" sz="1800" b="1" kern="1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 </a:t>
            </a:r>
            <a:r>
              <a:rPr lang="en-US" sz="1800" b="1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utilizare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abonament</a:t>
            </a:r>
            <a:r>
              <a:rPr lang="en-US" sz="1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fix</a:t>
            </a:r>
            <a:r>
              <a:rPr lang="en-US" sz="18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US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C4C1D67B-B5CE-279C-A678-A3F78D9FC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770651"/>
              </p:ext>
            </p:extLst>
          </p:nvPr>
        </p:nvGraphicFramePr>
        <p:xfrm>
          <a:off x="915202" y="1191810"/>
          <a:ext cx="10515600" cy="956883"/>
        </p:xfrm>
        <a:graphic>
          <a:graphicData uri="http://schemas.openxmlformats.org/drawingml/2006/table">
            <a:tbl>
              <a:tblPr firstRow="1" firstCol="1" bandRow="1"/>
              <a:tblGrid>
                <a:gridCol w="4061059">
                  <a:extLst>
                    <a:ext uri="{9D8B030D-6E8A-4147-A177-3AD203B41FA5}">
                      <a16:colId xmlns:a16="http://schemas.microsoft.com/office/drawing/2014/main" val="1119172667"/>
                    </a:ext>
                  </a:extLst>
                </a:gridCol>
                <a:gridCol w="6454541">
                  <a:extLst>
                    <a:ext uri="{9D8B030D-6E8A-4147-A177-3AD203B41FA5}">
                      <a16:colId xmlns:a16="http://schemas.microsoft.com/office/drawing/2014/main" val="24115397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Azure SQL Database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Baza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date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53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Azure SQL Managed Instance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Serverul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439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SQL Server pe Azure Virtual Machines</a:t>
                      </a:r>
                      <a:endParaRPr lang="en-US" sz="18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Server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gata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instalat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într</a:t>
                      </a:r>
                      <a:r>
                        <a:rPr lang="en-US" sz="18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-o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mașină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virtuală</a:t>
                      </a:r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396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07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14F0A2E-FB70-79E6-CF30-16F0A4BC8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1665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AI Services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598BEF5-F6CD-8CEF-9555-F7487153A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616652"/>
            <a:ext cx="11896825" cy="624134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Principalele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componente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>
              <a:lnSpc>
                <a:spcPct val="12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endParaRPr lang="en-US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Utilizare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chatbot-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uri</a:t>
            </a:r>
            <a:r>
              <a:rPr lang="en-US" sz="2100" b="1" kern="100" dirty="0">
                <a:solidFill>
                  <a:srgbClr val="0070C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1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OpenAI + Speech Services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pentru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asistenți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virtuali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1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analiza documente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1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 Recognizer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pentru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extragerea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automată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datelor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1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analiza sentiment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1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Text Analytics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baza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 media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feedback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1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detectare</a:t>
            </a: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fraude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1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Anomaly Detector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în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tranzacții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financiare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1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automatizare</a:t>
            </a: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recomandări</a:t>
            </a: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personalizate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1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Personalizer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în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aplicații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e-commerce.</a:t>
            </a:r>
          </a:p>
          <a:p>
            <a:pPr>
              <a:lnSpc>
                <a:spcPct val="120000"/>
              </a:lnSpc>
            </a:pPr>
            <a:r>
              <a:rPr lang="en-US" b="1" dirty="0" err="1">
                <a:solidFill>
                  <a:srgbClr val="0070C0"/>
                </a:solidFill>
              </a:rPr>
              <a:t>Avantaje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Evita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necesitatea</a:t>
            </a: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unui AI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specializat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Servicii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pre-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antrenate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gata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utilizare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1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Scalabilitate</a:t>
            </a: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performanță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Azure AI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rulează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infrastructura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Microsoft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gestionează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sarcini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rapid.</a:t>
            </a:r>
            <a:endParaRPr lang="en-US" sz="21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Integrare</a:t>
            </a: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ușoară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Funcționează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cu </a:t>
            </a:r>
            <a:r>
              <a:rPr lang="en-US" sz="21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Machine Learning, Power BI, Power Automate, IoT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servicii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Azure.</a:t>
            </a:r>
            <a:endParaRPr lang="en-US" sz="2100" kern="100" dirty="0">
              <a:solidFill>
                <a:srgbClr val="0070C0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Securitate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1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conformitate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Respectă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standarde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GDPR, ISO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și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reglementări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globale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100" b="1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Personalizare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Posibilitatea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 a </a:t>
            </a:r>
            <a:r>
              <a:rPr lang="en-US" sz="2100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antrena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modele AI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personalizate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pentru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nevoi</a:t>
            </a:r>
            <a:r>
              <a:rPr lang="en-US" sz="2100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100" kern="1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specifice</a:t>
            </a:r>
            <a:r>
              <a:rPr lang="en-US" sz="2100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US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D713A5B-B8D0-4E11-F9D0-75AD69637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998406"/>
              </p:ext>
            </p:extLst>
          </p:nvPr>
        </p:nvGraphicFramePr>
        <p:xfrm>
          <a:off x="1425341" y="1047179"/>
          <a:ext cx="10515600" cy="2366010"/>
        </p:xfrm>
        <a:graphic>
          <a:graphicData uri="http://schemas.openxmlformats.org/drawingml/2006/table">
            <a:tbl>
              <a:tblPr firstRow="1" firstCol="1" bandRow="1"/>
              <a:tblGrid>
                <a:gridCol w="2155257">
                  <a:extLst>
                    <a:ext uri="{9D8B030D-6E8A-4147-A177-3AD203B41FA5}">
                      <a16:colId xmlns:a16="http://schemas.microsoft.com/office/drawing/2014/main" val="1631667379"/>
                    </a:ext>
                  </a:extLst>
                </a:gridCol>
                <a:gridCol w="8360343">
                  <a:extLst>
                    <a:ext uri="{9D8B030D-6E8A-4147-A177-3AD203B41FA5}">
                      <a16:colId xmlns:a16="http://schemas.microsoft.com/office/drawing/2014/main" val="38903419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Azure OpenAI Service</a:t>
                      </a:r>
                      <a:endParaRPr lang="en-US" sz="16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Acces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la modele GPT (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inclusiv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GPT-4) pentru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generare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text, chatbot-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uri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automatizări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AI.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042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Computer Vision</a:t>
                      </a:r>
                      <a:endParaRPr lang="en-US" sz="16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Detectare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obiecte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OCR,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analiză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imagini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videoclipuri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9008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Form Recognizer</a:t>
                      </a:r>
                      <a:endParaRPr lang="en-US" sz="16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Extrage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automat date din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formulare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facturi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documente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scanate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667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Custom Vision</a:t>
                      </a:r>
                      <a:endParaRPr lang="en-US" sz="1600" kern="100" dirty="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Creează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modele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personalizate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pentru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clasificarea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imaginilor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detectarea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obiectelor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008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Text Analytics</a:t>
                      </a:r>
                      <a:endParaRPr lang="en-US" sz="16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Analiză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sentiment,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detectare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entităților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numite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extragere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fraze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cheie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636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Speech Services</a:t>
                      </a:r>
                      <a:endParaRPr lang="en-US" sz="16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Conversie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voce-text, text-voce,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traducere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timp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real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și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recunoaștere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vorbitorului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4661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Translator</a:t>
                      </a:r>
                      <a:endParaRPr lang="en-US" sz="16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Traducere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automată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bazat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 AI pentru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peste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90 de limbi.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790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Anomaly Detector</a:t>
                      </a:r>
                      <a:endParaRPr lang="en-US" sz="16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Detectare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anomalii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date pentru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prevenirea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fraudelor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monitorizarea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echipamentelor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43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Personalizer</a:t>
                      </a:r>
                      <a:endParaRPr lang="en-US" sz="1600" kern="100">
                        <a:solidFill>
                          <a:srgbClr val="00B0F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144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Motor de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recomandare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AI care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optimizează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conținutul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personalizat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pentru </a:t>
                      </a:r>
                      <a:r>
                        <a:rPr lang="en-US" sz="1600" kern="100" dirty="0" err="1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utilizatori</a:t>
                      </a:r>
                      <a:r>
                        <a:rPr lang="en-US" sz="1600" kern="100" dirty="0">
                          <a:solidFill>
                            <a:srgbClr val="00B0F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733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131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8A0ED76-857E-18C8-A128-B0712592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260"/>
            <a:ext cx="10515600" cy="66477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Azure AI Foundry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823FF74-F83A-2C30-6FD3-5247DF9F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" y="681036"/>
            <a:ext cx="11973025" cy="6160703"/>
          </a:xfrm>
        </p:spPr>
        <p:txBody>
          <a:bodyPr>
            <a:normAutofit fontScale="92500" lnSpcReduction="20000"/>
          </a:bodyPr>
          <a:lstStyle/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en-US" sz="2400" dirty="0" err="1">
                <a:solidFill>
                  <a:srgbClr val="FF0000"/>
                </a:solidFill>
              </a:rPr>
              <a:t>proiectarea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personalizarea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și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gestionarea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aplicațiilor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și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agenților</a:t>
            </a:r>
            <a:r>
              <a:rPr lang="en-US" sz="2400" dirty="0">
                <a:solidFill>
                  <a:srgbClr val="FF0000"/>
                </a:solidFill>
              </a:rPr>
              <a:t> AI</a:t>
            </a:r>
            <a:r>
              <a:rPr lang="en-US" sz="2400" dirty="0">
                <a:solidFill>
                  <a:srgbClr val="0070C0"/>
                </a:solidFill>
              </a:rPr>
              <a:t> la </a:t>
            </a:r>
            <a:r>
              <a:rPr lang="en-US" sz="2400" dirty="0" err="1">
                <a:solidFill>
                  <a:srgbClr val="0070C0"/>
                </a:solidFill>
              </a:rPr>
              <a:t>scară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largă</a:t>
            </a:r>
            <a:r>
              <a:rPr lang="en-US" sz="2400" dirty="0">
                <a:solidFill>
                  <a:srgbClr val="0070C0"/>
                </a:solidFill>
              </a:rPr>
              <a:t>. </a:t>
            </a:r>
          </a:p>
          <a:p>
            <a:pPr marL="0">
              <a:lnSpc>
                <a:spcPct val="100000"/>
              </a:lnSpc>
              <a:spcBef>
                <a:spcPts val="1200"/>
              </a:spcBef>
            </a:pPr>
            <a:r>
              <a:rPr lang="en-US" b="1" dirty="0" err="1">
                <a:solidFill>
                  <a:srgbClr val="0070C0"/>
                </a:solidFill>
              </a:rPr>
              <a:t>Caracteristici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principale</a:t>
            </a:r>
            <a:r>
              <a:rPr lang="en-US" b="1" dirty="0">
                <a:solidFill>
                  <a:srgbClr val="0070C0"/>
                </a:solidFill>
              </a:rPr>
              <a:t> ale Azure AI Foundry:</a:t>
            </a:r>
            <a:endParaRPr lang="en-US" dirty="0">
              <a:solidFill>
                <a:srgbClr val="0070C0"/>
              </a:solidFill>
            </a:endParaRPr>
          </a:p>
          <a:p>
            <a:pPr marL="457200" lvl="2"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>
                <a:solidFill>
                  <a:srgbClr val="FF0000"/>
                </a:solidFill>
              </a:rPr>
              <a:t>Catalog </a:t>
            </a:r>
            <a:r>
              <a:rPr lang="en-US" sz="2400" b="1" dirty="0" err="1">
                <a:solidFill>
                  <a:srgbClr val="FF0000"/>
                </a:solidFill>
              </a:rPr>
              <a:t>extins</a:t>
            </a:r>
            <a:r>
              <a:rPr lang="en-US" sz="2400" b="1" dirty="0">
                <a:solidFill>
                  <a:srgbClr val="FF0000"/>
                </a:solidFill>
              </a:rPr>
              <a:t> de modele</a:t>
            </a:r>
            <a:r>
              <a:rPr lang="en-US" sz="2400" b="1" dirty="0">
                <a:solidFill>
                  <a:srgbClr val="0070C0"/>
                </a:solidFill>
              </a:rPr>
              <a:t>: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peste</a:t>
            </a:r>
            <a:r>
              <a:rPr lang="en-US" sz="2400" dirty="0">
                <a:solidFill>
                  <a:srgbClr val="0070C0"/>
                </a:solidFill>
              </a:rPr>
              <a:t> 1.800 de modele de la Microsoft, OpenAI, Hugging Face, Meta </a:t>
            </a:r>
          </a:p>
          <a:p>
            <a:pPr marL="457200" lvl="2"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Integrare</a:t>
            </a:r>
            <a:r>
              <a:rPr lang="en-US" sz="2400" b="1" dirty="0">
                <a:solidFill>
                  <a:srgbClr val="FF0000"/>
                </a:solidFill>
              </a:rPr>
              <a:t> cu </a:t>
            </a:r>
            <a:r>
              <a:rPr lang="en-US" sz="2400" b="1" dirty="0" err="1">
                <a:solidFill>
                  <a:srgbClr val="FF0000"/>
                </a:solidFill>
              </a:rPr>
              <a:t>instrumente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populare</a:t>
            </a:r>
            <a:r>
              <a:rPr lang="en-US" sz="2400" b="1" dirty="0">
                <a:solidFill>
                  <a:srgbClr val="FF0000"/>
                </a:solidFill>
              </a:rPr>
              <a:t> de </a:t>
            </a:r>
            <a:r>
              <a:rPr lang="en-US" sz="2400" b="1" dirty="0" err="1">
                <a:solidFill>
                  <a:srgbClr val="FF0000"/>
                </a:solidFill>
              </a:rPr>
              <a:t>dezvoltare</a:t>
            </a:r>
            <a:r>
              <a:rPr lang="en-US" sz="2400" b="1" dirty="0">
                <a:solidFill>
                  <a:srgbClr val="0070C0"/>
                </a:solidFill>
              </a:rPr>
              <a:t>: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compatibil</a:t>
            </a:r>
            <a:r>
              <a:rPr lang="en-US" sz="2400" dirty="0">
                <a:solidFill>
                  <a:srgbClr val="0070C0"/>
                </a:solidFill>
              </a:rPr>
              <a:t> cu GitHub, Visual Studio </a:t>
            </a:r>
            <a:r>
              <a:rPr lang="en-US" sz="2400" dirty="0" err="1">
                <a:solidFill>
                  <a:srgbClr val="0070C0"/>
                </a:solidFill>
              </a:rPr>
              <a:t>și</a:t>
            </a:r>
            <a:r>
              <a:rPr lang="en-US" sz="2400" dirty="0">
                <a:solidFill>
                  <a:srgbClr val="0070C0"/>
                </a:solidFill>
              </a:rPr>
              <a:t> Copilot Studio(</a:t>
            </a:r>
            <a:r>
              <a:rPr lang="it-IT" sz="2400" dirty="0">
                <a:solidFill>
                  <a:srgbClr val="0070C0"/>
                </a:solidFill>
              </a:rPr>
              <a:t>creare agenți AI personalizați)</a:t>
            </a:r>
            <a:endParaRPr lang="en-US" sz="2400" dirty="0">
              <a:solidFill>
                <a:srgbClr val="0070C0"/>
              </a:solidFill>
            </a:endParaRPr>
          </a:p>
          <a:p>
            <a:pPr marL="457200" lvl="2"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Gestionare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unificată</a:t>
            </a:r>
            <a:r>
              <a:rPr lang="en-US" sz="2400" b="1" dirty="0">
                <a:solidFill>
                  <a:srgbClr val="FF0000"/>
                </a:solidFill>
              </a:rPr>
              <a:t> a </a:t>
            </a:r>
            <a:r>
              <a:rPr lang="en-US" sz="2400" b="1" dirty="0" err="1">
                <a:solidFill>
                  <a:srgbClr val="FF0000"/>
                </a:solidFill>
              </a:rPr>
              <a:t>aplicațiilor</a:t>
            </a:r>
            <a:r>
              <a:rPr lang="en-US" sz="2400" b="1" dirty="0">
                <a:solidFill>
                  <a:srgbClr val="FF0000"/>
                </a:solidFill>
              </a:rPr>
              <a:t> AI</a:t>
            </a:r>
            <a:r>
              <a:rPr lang="en-US" sz="2400" b="1" dirty="0">
                <a:solidFill>
                  <a:srgbClr val="0070C0"/>
                </a:solidFill>
              </a:rPr>
              <a:t>: </a:t>
            </a:r>
            <a:r>
              <a:rPr lang="en-US" sz="2400" dirty="0" err="1">
                <a:solidFill>
                  <a:srgbClr val="0070C0"/>
                </a:solidFill>
              </a:rPr>
              <a:t>infrastructură</a:t>
            </a:r>
            <a:r>
              <a:rPr lang="en-US" sz="2400" dirty="0">
                <a:solidFill>
                  <a:srgbClr val="0070C0"/>
                </a:solidFill>
              </a:rPr>
              <a:t> de </a:t>
            </a:r>
            <a:r>
              <a:rPr lang="en-US" sz="2400" dirty="0" err="1">
                <a:solidFill>
                  <a:srgbClr val="0070C0"/>
                </a:solidFill>
              </a:rPr>
              <a:t>producție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și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interfețe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prietenoase</a:t>
            </a:r>
            <a:r>
              <a:rPr lang="en-US" sz="2400" dirty="0">
                <a:solidFill>
                  <a:srgbClr val="0070C0"/>
                </a:solidFill>
              </a:rPr>
              <a:t> pentru </a:t>
            </a:r>
            <a:r>
              <a:rPr lang="en-US" sz="2400" dirty="0" err="1">
                <a:solidFill>
                  <a:srgbClr val="0070C0"/>
                </a:solidFill>
              </a:rPr>
              <a:t>scalabilitatea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și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monitorizarea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aplicațiilor</a:t>
            </a:r>
            <a:r>
              <a:rPr lang="en-US" sz="2400" dirty="0">
                <a:solidFill>
                  <a:srgbClr val="0070C0"/>
                </a:solidFill>
              </a:rPr>
              <a:t> AI.</a:t>
            </a:r>
          </a:p>
          <a:p>
            <a:pPr marL="457200" lvl="2">
              <a:lnSpc>
                <a:spcPct val="100000"/>
              </a:lnSpc>
              <a:spcBef>
                <a:spcPts val="1200"/>
              </a:spcBef>
            </a:pPr>
            <a:r>
              <a:rPr lang="en-US" sz="2400" b="1" dirty="0">
                <a:solidFill>
                  <a:srgbClr val="FF0000"/>
                </a:solidFill>
              </a:rPr>
              <a:t>Azure AI Foundry Labs</a:t>
            </a:r>
            <a:r>
              <a:rPr lang="en-US" sz="2400" b="1" dirty="0">
                <a:solidFill>
                  <a:srgbClr val="0070C0"/>
                </a:solidFill>
              </a:rPr>
              <a:t>:</a:t>
            </a:r>
            <a:r>
              <a:rPr lang="en-US" sz="2400" dirty="0">
                <a:solidFill>
                  <a:srgbClr val="0070C0"/>
                </a:solidFill>
              </a:rPr>
              <a:t> hub </a:t>
            </a:r>
            <a:r>
              <a:rPr lang="en-US" sz="2400" dirty="0" err="1">
                <a:solidFill>
                  <a:srgbClr val="0070C0"/>
                </a:solidFill>
              </a:rPr>
              <a:t>dedicat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cercetării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și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experimentării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în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domeniul</a:t>
            </a:r>
            <a:r>
              <a:rPr lang="en-US" sz="2400" dirty="0">
                <a:solidFill>
                  <a:srgbClr val="0070C0"/>
                </a:solidFill>
              </a:rPr>
              <a:t> AI</a:t>
            </a:r>
          </a:p>
          <a:p>
            <a:r>
              <a:rPr lang="en-US" b="1" dirty="0" err="1">
                <a:solidFill>
                  <a:srgbClr val="0070C0"/>
                </a:solidFill>
              </a:rPr>
              <a:t>Tipuri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agenți</a:t>
            </a:r>
            <a:r>
              <a:rPr lang="en-US" b="1" dirty="0">
                <a:solidFill>
                  <a:srgbClr val="0070C0"/>
                </a:solidFill>
              </a:rPr>
              <a:t> AI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0000"/>
                </a:solidFill>
              </a:rPr>
              <a:t>reactivi</a:t>
            </a:r>
            <a:r>
              <a:rPr lang="en-US" dirty="0">
                <a:solidFill>
                  <a:srgbClr val="0070C0"/>
                </a:solidFill>
              </a:rPr>
              <a:t> – </a:t>
            </a:r>
            <a:r>
              <a:rPr lang="en-US" dirty="0" err="1">
                <a:solidFill>
                  <a:srgbClr val="0070C0"/>
                </a:solidFill>
              </a:rPr>
              <a:t>Răspund</a:t>
            </a:r>
            <a:r>
              <a:rPr lang="en-US" dirty="0">
                <a:solidFill>
                  <a:srgbClr val="0070C0"/>
                </a:solidFill>
              </a:rPr>
              <a:t> la stimuli fără a </a:t>
            </a:r>
            <a:r>
              <a:rPr lang="en-US" dirty="0" err="1">
                <a:solidFill>
                  <a:srgbClr val="0070C0"/>
                </a:solidFill>
              </a:rPr>
              <a:t>învăța</a:t>
            </a:r>
            <a:r>
              <a:rPr lang="en-US" dirty="0">
                <a:solidFill>
                  <a:srgbClr val="0070C0"/>
                </a:solidFill>
              </a:rPr>
              <a:t> din trecut (chatbot </a:t>
            </a:r>
            <a:r>
              <a:rPr lang="en-US" dirty="0" err="1">
                <a:solidFill>
                  <a:srgbClr val="0070C0"/>
                </a:solidFill>
              </a:rPr>
              <a:t>simplu</a:t>
            </a:r>
            <a:r>
              <a:rPr lang="en-US" dirty="0">
                <a:solidFill>
                  <a:srgbClr val="0070C0"/>
                </a:solidFill>
              </a:rPr>
              <a:t> care </a:t>
            </a:r>
            <a:r>
              <a:rPr lang="en-US" dirty="0" err="1">
                <a:solidFill>
                  <a:srgbClr val="0070C0"/>
                </a:solidFill>
              </a:rPr>
              <a:t>oferă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răspunsuri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bazate</a:t>
            </a:r>
            <a:r>
              <a:rPr lang="en-US" dirty="0">
                <a:solidFill>
                  <a:srgbClr val="0070C0"/>
                </a:solidFill>
              </a:rPr>
              <a:t> pe reguli </a:t>
            </a:r>
            <a:r>
              <a:rPr lang="en-US" dirty="0" err="1">
                <a:solidFill>
                  <a:srgbClr val="0070C0"/>
                </a:solidFill>
              </a:rPr>
              <a:t>predefinite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</a:rPr>
              <a:t>cu </a:t>
            </a:r>
            <a:r>
              <a:rPr lang="en-US" b="1" dirty="0" err="1">
                <a:solidFill>
                  <a:srgbClr val="FF0000"/>
                </a:solidFill>
              </a:rPr>
              <a:t>memorie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limitată</a:t>
            </a:r>
            <a:r>
              <a:rPr lang="en-US" dirty="0">
                <a:solidFill>
                  <a:srgbClr val="0070C0"/>
                </a:solidFill>
              </a:rPr>
              <a:t> – Pot </a:t>
            </a:r>
            <a:r>
              <a:rPr lang="en-US" dirty="0" err="1">
                <a:solidFill>
                  <a:srgbClr val="0070C0"/>
                </a:solidFill>
              </a:rPr>
              <a:t>reține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informații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recente</a:t>
            </a:r>
            <a:r>
              <a:rPr lang="en-US" dirty="0">
                <a:solidFill>
                  <a:srgbClr val="0070C0"/>
                </a:solidFill>
              </a:rPr>
              <a:t> pentru a </a:t>
            </a:r>
            <a:r>
              <a:rPr lang="en-US" dirty="0" err="1">
                <a:solidFill>
                  <a:srgbClr val="0070C0"/>
                </a:solidFill>
              </a:rPr>
              <a:t>îmbunătăți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deciziile</a:t>
            </a:r>
            <a:r>
              <a:rPr lang="en-US" dirty="0">
                <a:solidFill>
                  <a:srgbClr val="0070C0"/>
                </a:solidFill>
              </a:rPr>
              <a:t>(Siri, Alexa, Google Assistant).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0000"/>
                </a:solidFill>
              </a:rPr>
              <a:t>bazați</a:t>
            </a:r>
            <a:r>
              <a:rPr lang="en-US" b="1" dirty="0">
                <a:solidFill>
                  <a:srgbClr val="FF0000"/>
                </a:solidFill>
              </a:rPr>
              <a:t> pe modele cognitive</a:t>
            </a:r>
            <a:r>
              <a:rPr lang="en-US" dirty="0">
                <a:solidFill>
                  <a:srgbClr val="0070C0"/>
                </a:solidFill>
              </a:rPr>
              <a:t> – </a:t>
            </a:r>
            <a:r>
              <a:rPr lang="en-US" dirty="0" err="1">
                <a:solidFill>
                  <a:srgbClr val="0070C0"/>
                </a:solidFill>
              </a:rPr>
              <a:t>Simuleaza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raționamentul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uman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și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învața</a:t>
            </a:r>
            <a:r>
              <a:rPr lang="en-US" dirty="0">
                <a:solidFill>
                  <a:srgbClr val="0070C0"/>
                </a:solidFill>
              </a:rPr>
              <a:t>(ChatGPT, Copilot AI)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 err="1">
                <a:solidFill>
                  <a:srgbClr val="FF0000"/>
                </a:solidFill>
              </a:rPr>
              <a:t>autonomi</a:t>
            </a:r>
            <a:r>
              <a:rPr lang="en-US" dirty="0">
                <a:solidFill>
                  <a:srgbClr val="0070C0"/>
                </a:solidFill>
              </a:rPr>
              <a:t> – Pot </a:t>
            </a:r>
            <a:r>
              <a:rPr lang="en-US" dirty="0" err="1">
                <a:solidFill>
                  <a:srgbClr val="0070C0"/>
                </a:solidFill>
              </a:rPr>
              <a:t>lua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decizii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și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acționa</a:t>
            </a:r>
            <a:r>
              <a:rPr lang="en-US" dirty="0">
                <a:solidFill>
                  <a:srgbClr val="0070C0"/>
                </a:solidFill>
              </a:rPr>
              <a:t> independent, fără </a:t>
            </a:r>
            <a:r>
              <a:rPr lang="en-US" dirty="0" err="1">
                <a:solidFill>
                  <a:srgbClr val="0070C0"/>
                </a:solidFill>
              </a:rPr>
              <a:t>intervenție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umană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dirty="0" err="1">
                <a:solidFill>
                  <a:srgbClr val="0070C0"/>
                </a:solidFill>
              </a:rPr>
              <a:t>Roboți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industriali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vehicule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autonome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5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2223</Words>
  <Application>Microsoft Office PowerPoint</Application>
  <PresentationFormat>Ecran lat</PresentationFormat>
  <Paragraphs>295</Paragraphs>
  <Slides>14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Segoe UI</vt:lpstr>
      <vt:lpstr>Temă Office</vt:lpstr>
      <vt:lpstr>Prezentare PowerPoint</vt:lpstr>
      <vt:lpstr>Cele mai populare servicii Cloud</vt:lpstr>
      <vt:lpstr>Azure Virtual Machines</vt:lpstr>
      <vt:lpstr>Azure Virtual Desktop</vt:lpstr>
      <vt:lpstr>Virtual Desktop vs. Virtual Machines</vt:lpstr>
      <vt:lpstr>Azure DevOps</vt:lpstr>
      <vt:lpstr>Azure SQL</vt:lpstr>
      <vt:lpstr>Azure AI Services</vt:lpstr>
      <vt:lpstr>Azure AI Foundry</vt:lpstr>
      <vt:lpstr>Azure AI Content Safety</vt:lpstr>
      <vt:lpstr>Azzure Kubernetos Service</vt:lpstr>
      <vt:lpstr>Azure Arc</vt:lpstr>
      <vt:lpstr>Azure Local</vt:lpstr>
      <vt:lpstr>Alti furnizori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Marghescu Mihai Bogdan</dc:creator>
  <cp:lastModifiedBy>Marghescu Mihai Bogdan</cp:lastModifiedBy>
  <cp:revision>46</cp:revision>
  <dcterms:created xsi:type="dcterms:W3CDTF">2025-02-27T08:16:38Z</dcterms:created>
  <dcterms:modified xsi:type="dcterms:W3CDTF">2025-02-27T14:49:23Z</dcterms:modified>
</cp:coreProperties>
</file>