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1" r:id="rId2"/>
    <p:sldId id="257" r:id="rId3"/>
    <p:sldId id="262" r:id="rId4"/>
    <p:sldId id="263" r:id="rId5"/>
    <p:sldId id="264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3/29/2026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3/29/2026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3/29/2026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3/29/2026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3/29/2026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3/29/2026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3/29/2026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3/29/2026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acom.ro/demo/dorin/BazeleCiberneticii/2026/coevolution.nlogo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Teoria jocurilor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i</a:t>
            </a:r>
            <a:r>
              <a:rPr lang="en-US" smtClean="0"/>
              <a:t>n co-evolutie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Rezultate posibile 2 jucatori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575678"/>
              </p:ext>
            </p:extLst>
          </p:nvPr>
        </p:nvGraphicFramePr>
        <p:xfrm>
          <a:off x="1295400" y="1981200"/>
          <a:ext cx="9601200" cy="11125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00400"/>
                <a:gridCol w="3200400"/>
                <a:gridCol w="3200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J1 vs J2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Coopereaza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Tradeaza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Coopereaza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(3,3)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(0,5)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Tradeaza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(5,0)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(1,1)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Strategii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295400" y="1993375"/>
            <a:ext cx="10624751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Cooperează mereu (AlwaysCooperate)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Trădează mereu (AalwaysDefeat)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Tit-for-Tat (dinte pentru dinte: copie ultima mutare a adversarului)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Grim Trigger (cooperează până la prima trădare, apoi trădează mereu)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Pavlov (câștig–rămâi, pierzi–schimbă) castig=3 sau 5, pierdere:0 sau 1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Aleator (Random) </a:t>
            </a:r>
          </a:p>
        </p:txBody>
      </p:sp>
    </p:spTree>
    <p:extLst>
      <p:ext uri="{BB962C8B-B14F-4D97-AF65-F5344CB8AC3E}">
        <p14:creationId xmlns:p14="http://schemas.microsoft.com/office/powerpoint/2010/main" val="147601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Rezultate un joc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0898148"/>
              </p:ext>
            </p:extLst>
          </p:nvPr>
        </p:nvGraphicFramePr>
        <p:xfrm>
          <a:off x="988542" y="1804085"/>
          <a:ext cx="9209904" cy="40447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51238"/>
                <a:gridCol w="1151238"/>
                <a:gridCol w="1151238"/>
                <a:gridCol w="1151238"/>
                <a:gridCol w="1151238"/>
                <a:gridCol w="1151238"/>
                <a:gridCol w="1151238"/>
                <a:gridCol w="1151238"/>
              </a:tblGrid>
              <a:tr h="521299"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AC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AD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TFT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GRIM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PAVLOV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RANDOM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Total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AC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15/12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AD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(1,1)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(5,0) / (1,1)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26/22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TFT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15/12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GRIM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15/12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PAVLOV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(0,5)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15/12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98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RANDOM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(0,5) / (1,1)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 / (5,0)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(3,3)/(0,5</a:t>
                      </a:r>
                      <a:r>
                        <a:rPr lang="en-US" sz="16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)/</a:t>
                      </a:r>
                    </a:p>
                    <a:p>
                      <a:r>
                        <a:rPr lang="en-US" sz="16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en-US" sz="16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5,0)/(1,1)</a:t>
                      </a: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>
                          <a:solidFill>
                            <a:srgbClr val="00B050"/>
                          </a:solidFill>
                        </a:rPr>
                        <a:t>~16.5</a:t>
                      </a:r>
                      <a:endParaRPr lang="en-US" sz="1600" b="1">
                        <a:solidFill>
                          <a:srgbClr val="00B050"/>
                        </a:solidFill>
                      </a:endParaRPr>
                    </a:p>
                  </a:txBody>
                  <a:tcPr marL="43543" marR="43543" marT="21771" marB="2177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09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Rezultate 10 jocuri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721777"/>
              </p:ext>
            </p:extLst>
          </p:nvPr>
        </p:nvGraphicFramePr>
        <p:xfrm>
          <a:off x="518984" y="1646240"/>
          <a:ext cx="11063416" cy="42932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82927"/>
                <a:gridCol w="1006046"/>
                <a:gridCol w="1054443"/>
                <a:gridCol w="1647568"/>
                <a:gridCol w="1598140"/>
                <a:gridCol w="1608438"/>
                <a:gridCol w="1382927"/>
                <a:gridCol w="1382927"/>
              </a:tblGrid>
              <a:tr h="429324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Strategie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GRIM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PAVLOV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RANDOM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</a:tr>
              <a:tr h="429324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(0,50)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(15,40)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anchor="ctr"/>
                </a:tc>
              </a:tr>
              <a:tr h="429324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(50,0)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(10,10)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(14,9)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(14,9)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(9,14)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(21.75,24.25)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150.75</a:t>
                      </a:r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GRIM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(9,14)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(27.00,11.99)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156.00</a:t>
                      </a:r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PAVLOV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(30,30)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(21.75,24.25)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146.75</a:t>
                      </a:r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RANDOM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(40,15)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(5,30)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(24.25,21.75)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(11.99,27.00)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(24.25,21.75)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105.49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51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Rezultate N jocuri, N -&gt; infinit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195491"/>
              </p:ext>
            </p:extLst>
          </p:nvPr>
        </p:nvGraphicFramePr>
        <p:xfrm>
          <a:off x="1295400" y="1728618"/>
          <a:ext cx="9499531" cy="42932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276863"/>
                <a:gridCol w="906780"/>
                <a:gridCol w="906780"/>
                <a:gridCol w="1351280"/>
                <a:gridCol w="1433384"/>
                <a:gridCol w="1351280"/>
                <a:gridCol w="1351280"/>
                <a:gridCol w="921884"/>
              </a:tblGrid>
              <a:tr h="429324">
                <a:tc>
                  <a:txBody>
                    <a:bodyPr/>
                    <a:lstStyle/>
                    <a:p>
                      <a:r>
                        <a:rPr lang="en-US"/>
                        <a:t>Strategie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TFT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GRIM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PAVLOV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RANDOM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Total</a:t>
                      </a:r>
                      <a:endParaRPr lang="en-US"/>
                    </a:p>
                  </a:txBody>
                  <a:tcPr anchor="ctr"/>
                </a:tc>
              </a:tr>
              <a:tr h="429324">
                <a:tc>
                  <a:txBody>
                    <a:bodyPr/>
                    <a:lstStyle/>
                    <a:p>
                      <a:r>
                        <a:rPr lang="en-US" b="1"/>
                        <a:t>AC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(0,5)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(1.5,4)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13.5</a:t>
                      </a:r>
                      <a:endParaRPr lang="en-US"/>
                    </a:p>
                  </a:txBody>
                  <a:tcPr anchor="ctr"/>
                </a:tc>
              </a:tr>
              <a:tr h="429324">
                <a:tc>
                  <a:txBody>
                    <a:bodyPr/>
                    <a:lstStyle/>
                    <a:p>
                      <a:r>
                        <a:rPr lang="en-US" b="1"/>
                        <a:t>AD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(5,0)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(1,1)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(1,1)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(1,1)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(3,0.5)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(3,0.5)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14</a:t>
                      </a:r>
                      <a:endParaRPr lang="en-US"/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TFT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(1,1)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(2.25,2.25)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15.25</a:t>
                      </a:r>
                      <a:endParaRPr lang="en-US"/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GRIM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(1,1)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(3,0.5)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16</a:t>
                      </a:r>
                      <a:endParaRPr lang="en-US"/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PAVLOV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(0.5,3)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(3,3)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(2.25,2.25)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14.75</a:t>
                      </a:r>
                      <a:endParaRPr lang="en-US"/>
                    </a:p>
                  </a:txBody>
                  <a:tcPr anchor="ctr"/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RANDOM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(4,1.5)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(0.5,3)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(2.25,2.25)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(0.5,3)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(2.25,2.25)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(2.25,2.25)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11.75</a:t>
                      </a:r>
                      <a:endParaRPr lang="en-US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96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Rezultate invazie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071942"/>
              </p:ext>
            </p:extLst>
          </p:nvPr>
        </p:nvGraphicFramePr>
        <p:xfrm>
          <a:off x="972066" y="1646238"/>
          <a:ext cx="10478528" cy="450399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276863"/>
                <a:gridCol w="1812325"/>
                <a:gridCol w="1532238"/>
                <a:gridCol w="1507524"/>
                <a:gridCol w="1433384"/>
                <a:gridCol w="1474573"/>
                <a:gridCol w="1441621"/>
              </a:tblGrid>
              <a:tr h="429324">
                <a:tc>
                  <a:txBody>
                    <a:bodyPr/>
                    <a:lstStyle/>
                    <a:p>
                      <a:r>
                        <a:rPr lang="en-US"/>
                        <a:t>Mutant \ Rezident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TFT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GRIM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PAVLOV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RANDOM</a:t>
                      </a:r>
                    </a:p>
                  </a:txBody>
                  <a:tcPr anchor="ctr"/>
                </a:tc>
              </a:tr>
              <a:tr h="429324">
                <a:tc>
                  <a:txBody>
                    <a:bodyPr/>
                    <a:lstStyle/>
                    <a:p>
                      <a:r>
                        <a:rPr lang="en-US" b="1"/>
                        <a:t>AC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 vs 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1.5 vs 2.25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</a:tr>
              <a:tr h="429324">
                <a:tc>
                  <a:txBody>
                    <a:bodyPr/>
                    <a:lstStyle/>
                    <a:p>
                      <a:r>
                        <a:rPr lang="en-US" b="1"/>
                        <a:t>AD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5 vs 3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 vs 1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 vs 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 vs 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2.25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TFT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 vs 1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2.25 vs 2.25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GRIM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 vs 1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2.25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PAVLOV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0.5 vs 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vs 3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2.25 vs 2.25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</a:tr>
              <a:tr h="751317">
                <a:tc>
                  <a:txBody>
                    <a:bodyPr/>
                    <a:lstStyle/>
                    <a:p>
                      <a:r>
                        <a:rPr lang="en-US" b="1"/>
                        <a:t>RANDOM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4 vs 3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0.5 vs 1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2.25 vs 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0.5 vs 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2.25 vs 3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2.25 vs 2.25</a:t>
                      </a:r>
                    </a:p>
                  </a:txBody>
                  <a:tcPr anchor="ctr">
                    <a:solidFill>
                      <a:schemeClr val="tx1">
                        <a:lumMod val="25000"/>
                        <a:lumOff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2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037" y="166103"/>
            <a:ext cx="9601200" cy="863628"/>
          </a:xfrm>
        </p:spPr>
        <p:txBody>
          <a:bodyPr/>
          <a:lstStyle/>
          <a:p>
            <a:r>
              <a:rPr lang="en-US" smtClean="0"/>
              <a:t>Simulare populatii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161535"/>
            <a:ext cx="9601200" cy="4629665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Aveam un patrat de NxN patratele</a:t>
            </a:r>
          </a:p>
          <a:p>
            <a:r>
              <a:rPr lang="en-US" smtClean="0"/>
              <a:t>In fiecare patratel e un individ cu una din cele 6 strategii</a:t>
            </a:r>
          </a:p>
          <a:p>
            <a:r>
              <a:rPr lang="en-US" smtClean="0"/>
              <a:t>Patratelele sunt umplute random, dupa anumite procente</a:t>
            </a:r>
          </a:p>
          <a:p>
            <a:r>
              <a:rPr lang="en-US" smtClean="0"/>
              <a:t>La fiecare pas fiecare individ joaca cu vecinii K jocuri si strange un punctaj P</a:t>
            </a:r>
          </a:p>
          <a:p>
            <a:r>
              <a:rPr lang="en-US" smtClean="0"/>
              <a:t>La fiecare pas fiecare individ este inlocuit cu cel mai bun din doi jucatori random</a:t>
            </a:r>
          </a:p>
          <a:p>
            <a:r>
              <a:rPr lang="en-US" smtClean="0"/>
              <a:t>Sunt 2 variante:</a:t>
            </a:r>
          </a:p>
          <a:p>
            <a:pPr lvl="1"/>
            <a:r>
              <a:rPr lang="en-US" smtClean="0"/>
              <a:t>Cei doi oarecare din tot tabelul</a:t>
            </a:r>
          </a:p>
          <a:p>
            <a:pPr lvl="1"/>
            <a:r>
              <a:rPr lang="en-US" smtClean="0"/>
              <a:t>Cei doi random doar din el si vecini</a:t>
            </a:r>
          </a:p>
          <a:p>
            <a:r>
              <a:rPr lang="en-US" smtClean="0"/>
              <a:t>Se simuleaza M etape si se observa ce se intampla cu populatiile</a:t>
            </a:r>
          </a:p>
          <a:p>
            <a:r>
              <a:rPr lang="en-US" smtClean="0">
                <a:hlinkClick r:id="rId2"/>
              </a:rPr>
              <a:t>Modelul NETLOGO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87</TotalTime>
  <Words>738</Words>
  <Application>Microsoft Office PowerPoint</Application>
  <PresentationFormat>Widescreen</PresentationFormat>
  <Paragraphs>252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Diamond Grid 16x9</vt:lpstr>
      <vt:lpstr>Teoria jocurilor</vt:lpstr>
      <vt:lpstr>Rezultate posibile 2 jucatori</vt:lpstr>
      <vt:lpstr>Strategii</vt:lpstr>
      <vt:lpstr>Rezultate un joc</vt:lpstr>
      <vt:lpstr>Rezultate 10 jocuri</vt:lpstr>
      <vt:lpstr>Rezultate N jocuri, N -&gt; infinit</vt:lpstr>
      <vt:lpstr>Rezultate invazie</vt:lpstr>
      <vt:lpstr>Simulare populatii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jocurilor</dc:title>
  <dc:creator>Microsoft account</dc:creator>
  <cp:lastModifiedBy>Microsoft account</cp:lastModifiedBy>
  <cp:revision>10</cp:revision>
  <dcterms:created xsi:type="dcterms:W3CDTF">2026-03-29T16:59:30Z</dcterms:created>
  <dcterms:modified xsi:type="dcterms:W3CDTF">2026-03-29T18:32:45Z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