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85" r:id="rId5"/>
    <p:sldId id="260" r:id="rId6"/>
    <p:sldId id="262" r:id="rId7"/>
    <p:sldId id="261" r:id="rId8"/>
    <p:sldId id="263" r:id="rId9"/>
    <p:sldId id="264" r:id="rId10"/>
    <p:sldId id="265" r:id="rId11"/>
    <p:sldId id="266" r:id="rId12"/>
    <p:sldId id="268" r:id="rId13"/>
    <p:sldId id="269" r:id="rId14"/>
    <p:sldId id="270" r:id="rId15"/>
    <p:sldId id="271" r:id="rId16"/>
    <p:sldId id="274" r:id="rId17"/>
    <p:sldId id="275" r:id="rId18"/>
    <p:sldId id="276" r:id="rId19"/>
    <p:sldId id="277" r:id="rId20"/>
    <p:sldId id="278" r:id="rId21"/>
    <p:sldId id="279" r:id="rId22"/>
    <p:sldId id="281" r:id="rId23"/>
    <p:sldId id="282" r:id="rId24"/>
    <p:sldId id="284"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4CDD1A6-BCF8-40F1-ACA8-EFC6A0D2A803}" type="datetimeFigureOut">
              <a:rPr lang="en-US" smtClean="0"/>
              <a:t>2/22/2021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088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853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59761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DD1A6-BCF8-40F1-ACA8-EFC6A0D2A803}"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1722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84306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2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87063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CDD1A6-BCF8-40F1-ACA8-EFC6A0D2A803}"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16923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64152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CDD1A6-BCF8-40F1-ACA8-EFC6A0D2A803}"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264929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64CDD1A6-BCF8-40F1-ACA8-EFC6A0D2A803}" type="datetimeFigureOut">
              <a:rPr lang="en-US" smtClean="0"/>
              <a:t>2/22/2021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E78C137-E82A-4837-BD51-9DC125338E19}" type="slidenum">
              <a:rPr lang="en-US" smtClean="0"/>
              <a:t>‹#›</a:t>
            </a:fld>
            <a:endParaRPr lang="en-US"/>
          </a:p>
        </p:txBody>
      </p:sp>
    </p:spTree>
    <p:extLst>
      <p:ext uri="{BB962C8B-B14F-4D97-AF65-F5344CB8AC3E}">
        <p14:creationId xmlns:p14="http://schemas.microsoft.com/office/powerpoint/2010/main" val="304000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4CDD1A6-BCF8-40F1-ACA8-EFC6A0D2A803}" type="datetimeFigureOut">
              <a:rPr lang="en-US" smtClean="0"/>
              <a:t>2/22/2021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E78C137-E82A-4837-BD51-9DC125338E19}" type="slidenum">
              <a:rPr lang="en-US" smtClean="0"/>
              <a:t>‹#›</a:t>
            </a:fld>
            <a:endParaRPr lang="en-US"/>
          </a:p>
        </p:txBody>
      </p:sp>
    </p:spTree>
    <p:extLst>
      <p:ext uri="{BB962C8B-B14F-4D97-AF65-F5344CB8AC3E}">
        <p14:creationId xmlns:p14="http://schemas.microsoft.com/office/powerpoint/2010/main" val="8879159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onut.nica@csie.ase.ro" TargetMode="External"/><Relationship Id="rId2" Type="http://schemas.openxmlformats.org/officeDocument/2006/relationships/hyperlink" Target="https://www.youtube.com/watch?v=OaBiQBliBeE&amp;feature=emb_title" TargetMode="External"/><Relationship Id="rId1" Type="http://schemas.openxmlformats.org/officeDocument/2006/relationships/slideLayout" Target="../slideLayouts/slideLayout2.xml"/><Relationship Id="rId4" Type="http://schemas.openxmlformats.org/officeDocument/2006/relationships/hyperlink" Target="https://ccl.northwestern.edu/netlogo/"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fisadisciplina.ase.ro/Default.aspx?IDD=72696&amp;IDF=7&amp;IDL=R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aBiQBliBeE&amp;feature=emb_title" TargetMode="External"/><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6B3C-BB0A-4B9C-9237-6A7858062249}"/>
              </a:ext>
            </a:extLst>
          </p:cNvPr>
          <p:cNvSpPr>
            <a:spLocks noGrp="1"/>
          </p:cNvSpPr>
          <p:nvPr>
            <p:ph type="ctrTitle"/>
          </p:nvPr>
        </p:nvSpPr>
        <p:spPr/>
        <p:txBody>
          <a:bodyPr/>
          <a:lstStyle/>
          <a:p>
            <a:r>
              <a:rPr lang="en-US" dirty="0">
                <a:latin typeface="Palatino Linotype" panose="02040502050505030304" pitchFamily="18" charset="0"/>
              </a:rPr>
              <a:t>Bazele Ciberneticii Economice</a:t>
            </a:r>
          </a:p>
        </p:txBody>
      </p:sp>
      <p:sp>
        <p:nvSpPr>
          <p:cNvPr id="3" name="Subtitle 2">
            <a:extLst>
              <a:ext uri="{FF2B5EF4-FFF2-40B4-BE49-F238E27FC236}">
                <a16:creationId xmlns:a16="http://schemas.microsoft.com/office/drawing/2014/main" id="{F930B25B-A74F-433B-AA33-F1C7A40F3509}"/>
              </a:ext>
            </a:extLst>
          </p:cNvPr>
          <p:cNvSpPr>
            <a:spLocks noGrp="1"/>
          </p:cNvSpPr>
          <p:nvPr>
            <p:ph type="subTitle" idx="1"/>
          </p:nvPr>
        </p:nvSpPr>
        <p:spPr>
          <a:xfrm>
            <a:off x="1759237" y="4766553"/>
            <a:ext cx="8673427" cy="462300"/>
          </a:xfrm>
        </p:spPr>
        <p:txBody>
          <a:bodyPr/>
          <a:lstStyle/>
          <a:p>
            <a:pPr algn="r"/>
            <a:r>
              <a:rPr lang="en-US" dirty="0">
                <a:latin typeface="Palatino Linotype" panose="02040502050505030304" pitchFamily="18" charset="0"/>
              </a:rPr>
              <a:t>Profesor seminar: Asist.univ.dr. Ionu</a:t>
            </a:r>
            <a:r>
              <a:rPr lang="ro-RO" dirty="0">
                <a:latin typeface="Palatino Linotype" panose="02040502050505030304" pitchFamily="18" charset="0"/>
              </a:rPr>
              <a:t>ț Nica</a:t>
            </a:r>
            <a:endParaRPr lang="en-US" dirty="0">
              <a:latin typeface="Palatino Linotype" panose="02040502050505030304" pitchFamily="18" charset="0"/>
            </a:endParaRPr>
          </a:p>
        </p:txBody>
      </p:sp>
      <p:sp>
        <p:nvSpPr>
          <p:cNvPr id="4" name="Subtitle 2">
            <a:extLst>
              <a:ext uri="{FF2B5EF4-FFF2-40B4-BE49-F238E27FC236}">
                <a16:creationId xmlns:a16="http://schemas.microsoft.com/office/drawing/2014/main" id="{4700F4B3-DD1E-4054-8790-12B9175D4DF3}"/>
              </a:ext>
            </a:extLst>
          </p:cNvPr>
          <p:cNvSpPr txBox="1">
            <a:spLocks/>
          </p:cNvSpPr>
          <p:nvPr/>
        </p:nvSpPr>
        <p:spPr>
          <a:xfrm>
            <a:off x="1765724" y="3931237"/>
            <a:ext cx="8673427" cy="462300"/>
          </a:xfrm>
          <a:prstGeom prst="rect">
            <a:avLst/>
          </a:prstGeom>
        </p:spPr>
        <p:txBody>
          <a:bodyPr vert="horz" lIns="91440" tIns="0" rIns="91440" bIns="45720" rtlCol="0">
            <a:normAutofit/>
          </a:bodyPr>
          <a:lstStyle>
            <a:lvl1pPr marL="0" indent="0" algn="ctr" defTabSz="914400" rtl="0" eaLnBrk="1" latinLnBrk="0" hangingPunct="1">
              <a:lnSpc>
                <a:spcPct val="100000"/>
              </a:lnSpc>
              <a:spcBef>
                <a:spcPts val="1000"/>
              </a:spcBef>
              <a:buClr>
                <a:schemeClr val="accent1"/>
              </a:buClr>
              <a:buSzPct val="110000"/>
              <a:buFont typeface="Wingdings" panose="05000000000000000000" pitchFamily="2" charset="2"/>
              <a:buNone/>
              <a:defRPr sz="1800" b="0" kern="1200">
                <a:solidFill>
                  <a:srgbClr val="FFFEFF"/>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10000"/>
              <a:buFont typeface="Wingdings" panose="05000000000000000000" pitchFamily="2" charset="2"/>
              <a:buNone/>
              <a:defRPr sz="1600" kern="1200">
                <a:solidFill>
                  <a:schemeClr val="tx1"/>
                </a:solidFill>
                <a:effectLst/>
                <a:latin typeface="+mn-lt"/>
                <a:ea typeface="+mn-ea"/>
                <a:cs typeface="+mn-cs"/>
              </a:defRPr>
            </a:lvl9pPr>
          </a:lstStyle>
          <a:p>
            <a:r>
              <a:rPr lang="ro-RO" sz="2400" dirty="0">
                <a:latin typeface="Palatino Linotype" panose="02040502050505030304" pitchFamily="18" charset="0"/>
              </a:rPr>
              <a:t>Seminar 1</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70890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E15-ED4A-4F9B-AFAC-7875725C924B}"/>
              </a:ext>
            </a:extLst>
          </p:cNvPr>
          <p:cNvSpPr>
            <a:spLocks noGrp="1"/>
          </p:cNvSpPr>
          <p:nvPr>
            <p:ph type="title"/>
          </p:nvPr>
        </p:nvSpPr>
        <p:spPr/>
        <p:txBody>
          <a:bodyPr>
            <a:normAutofit fontScale="90000"/>
          </a:bodyPr>
          <a:lstStyle/>
          <a:p>
            <a:r>
              <a:rPr lang="ro-RO" dirty="0">
                <a:latin typeface="Times New Roman" panose="02020603050405020304" pitchFamily="18" charset="0"/>
                <a:cs typeface="Times New Roman" panose="02020603050405020304" pitchFamily="18" charset="0"/>
              </a:rPr>
              <a:t>Sisteme Simple</a:t>
            </a:r>
            <a:r>
              <a:rPr lang="en-US" dirty="0">
                <a:latin typeface="Times New Roman" panose="02020603050405020304" pitchFamily="18" charset="0"/>
                <a:cs typeface="Times New Roman" panose="02020603050405020304" pitchFamily="18" charset="0"/>
              </a:rPr>
              <a:t>, Sisteme Cibernetice, </a:t>
            </a:r>
            <a:r>
              <a:rPr lang="ro-RO" dirty="0">
                <a:latin typeface="Times New Roman" panose="02020603050405020304" pitchFamily="18" charset="0"/>
                <a:cs typeface="Times New Roman" panose="02020603050405020304" pitchFamily="18" charset="0"/>
              </a:rPr>
              <a:t> Sisteme Complexe</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182595F-5396-4743-B60A-F63B8D97F9EB}"/>
              </a:ext>
            </a:extLst>
          </p:cNvPr>
          <p:cNvSpPr txBox="1"/>
          <p:nvPr/>
        </p:nvSpPr>
        <p:spPr>
          <a:xfrm>
            <a:off x="7066739" y="5505046"/>
            <a:ext cx="3278221" cy="307777"/>
          </a:xfrm>
          <a:prstGeom prst="rect">
            <a:avLst/>
          </a:prstGeom>
          <a:noFill/>
        </p:spPr>
        <p:txBody>
          <a:bodyPr wrap="square" rtlCol="0">
            <a:spAutoFit/>
          </a:bodyPr>
          <a:lstStyle/>
          <a:p>
            <a:r>
              <a:rPr lang="ro-RO" sz="1400" dirty="0"/>
              <a:t>Fig.2 Sistemul deschis Cobb-Douglas</a:t>
            </a:r>
            <a:endParaRPr lang="en-US" sz="1400" dirty="0"/>
          </a:p>
        </p:txBody>
      </p:sp>
      <p:sp>
        <p:nvSpPr>
          <p:cNvPr id="7" name="TextBox 6">
            <a:extLst>
              <a:ext uri="{FF2B5EF4-FFF2-40B4-BE49-F238E27FC236}">
                <a16:creationId xmlns:a16="http://schemas.microsoft.com/office/drawing/2014/main" id="{D9B2D453-D14E-411E-B769-0CCFC8AB3F4B}"/>
              </a:ext>
            </a:extLst>
          </p:cNvPr>
          <p:cNvSpPr txBox="1"/>
          <p:nvPr/>
        </p:nvSpPr>
        <p:spPr>
          <a:xfrm>
            <a:off x="5038928" y="775030"/>
            <a:ext cx="6858000" cy="4247317"/>
          </a:xfrm>
          <a:prstGeom prst="rect">
            <a:avLst/>
          </a:prstGeom>
          <a:noFill/>
        </p:spPr>
        <p:txBody>
          <a:bodyPr wrap="square" rtlCol="0">
            <a:spAutoFit/>
          </a:bodyPr>
          <a:lstStyle/>
          <a:p>
            <a:pPr algn="just"/>
            <a:r>
              <a:rPr lang="ro-RO" dirty="0">
                <a:latin typeface="Palatino Linotype" panose="02040502050505030304" pitchFamily="18" charset="0"/>
              </a:rPr>
              <a:t>În general, sistemele pot fi clasificate în:</a:t>
            </a:r>
          </a:p>
          <a:p>
            <a:pPr marL="285750" indent="-285750" algn="just">
              <a:buFontTx/>
              <a:buChar char="-"/>
            </a:pPr>
            <a:r>
              <a:rPr lang="ro-RO" dirty="0">
                <a:latin typeface="Palatino Linotype" panose="02040502050505030304" pitchFamily="18" charset="0"/>
              </a:rPr>
              <a:t>Fizic sau fictive</a:t>
            </a:r>
            <a:r>
              <a:rPr lang="en-US" dirty="0">
                <a:latin typeface="Palatino Linotype" panose="02040502050505030304" pitchFamily="18" charset="0"/>
              </a:rPr>
              <a:t>;</a:t>
            </a:r>
            <a:endParaRPr lang="ro-RO" dirty="0">
              <a:latin typeface="Palatino Linotype" panose="02040502050505030304" pitchFamily="18" charset="0"/>
            </a:endParaRPr>
          </a:p>
          <a:p>
            <a:pPr marL="285750" indent="-285750" algn="just">
              <a:buFontTx/>
              <a:buChar char="-"/>
            </a:pPr>
            <a:r>
              <a:rPr lang="ro-RO" dirty="0">
                <a:latin typeface="Palatino Linotype" panose="02040502050505030304" pitchFamily="18" charset="0"/>
              </a:rPr>
              <a:t>Deschise sau închise.</a:t>
            </a:r>
            <a:endParaRPr lang="en-US" dirty="0">
              <a:latin typeface="Palatino Linotype" panose="02040502050505030304" pitchFamily="18" charset="0"/>
            </a:endParaRPr>
          </a:p>
          <a:p>
            <a:pPr algn="just"/>
            <a:r>
              <a:rPr lang="ro-RO" dirty="0">
                <a:latin typeface="Palatino Linotype" panose="02040502050505030304" pitchFamily="18" charset="0"/>
              </a:rPr>
              <a:t>Sistemul deschis din imaginea de mai jos: Sistem productiv modelat cu o funcție de producție bifactorială. Considerând ca intrări cei doi factori de producție (K – capitalul, L – forța de muncă), operatorul A va fi reprezentat de forma analitică particulară a unei funcții de producție iar ieșirea y poate reprezenta volumul sau valoarea producției. Astfel, scriem modelul matematic sub forma:</a:t>
            </a:r>
          </a:p>
          <a:p>
            <a:pPr algn="just"/>
            <a:r>
              <a:rPr lang="ro-RO" dirty="0">
                <a:latin typeface="Palatino Linotype" panose="02040502050505030304" pitchFamily="18" charset="0"/>
              </a:rPr>
              <a:t> 𝑦=𝐹(𝐾,𝐿). În particular, modelul sistemului productiv este dat de o funcție de producție de tip Cobb-Douglas, 𝑦=𝐴∗𝐾^𝛼∗𝐿^(𝛼−) 1 , ∝ - coeficientul de elasticitate al factorilor.</a:t>
            </a:r>
          </a:p>
          <a:p>
            <a:pPr algn="just"/>
            <a:endParaRPr lang="ro-RO" dirty="0">
              <a:latin typeface="Palatino Linotype" panose="02040502050505030304" pitchFamily="18" charset="0"/>
            </a:endParaRPr>
          </a:p>
          <a:p>
            <a:pPr algn="just"/>
            <a:endParaRPr lang="ro-RO" dirty="0">
              <a:latin typeface="Palatino Linotype" panose="02040502050505030304" pitchFamily="18" charset="0"/>
            </a:endParaRPr>
          </a:p>
        </p:txBody>
      </p:sp>
      <p:pic>
        <p:nvPicPr>
          <p:cNvPr id="8" name="Picture 7">
            <a:extLst>
              <a:ext uri="{FF2B5EF4-FFF2-40B4-BE49-F238E27FC236}">
                <a16:creationId xmlns:a16="http://schemas.microsoft.com/office/drawing/2014/main" id="{0BAA503D-073E-4B94-BBCD-9B1278BD3D96}"/>
              </a:ext>
            </a:extLst>
          </p:cNvPr>
          <p:cNvPicPr>
            <a:picLocks noChangeAspect="1"/>
          </p:cNvPicPr>
          <p:nvPr/>
        </p:nvPicPr>
        <p:blipFill>
          <a:blip r:embed="rId2"/>
          <a:stretch>
            <a:fillRect/>
          </a:stretch>
        </p:blipFill>
        <p:spPr>
          <a:xfrm>
            <a:off x="6096000" y="4605642"/>
            <a:ext cx="5219700" cy="914400"/>
          </a:xfrm>
          <a:prstGeom prst="rect">
            <a:avLst/>
          </a:prstGeom>
        </p:spPr>
      </p:pic>
      <p:sp>
        <p:nvSpPr>
          <p:cNvPr id="9" name="Footer Placeholder 4">
            <a:extLst>
              <a:ext uri="{FF2B5EF4-FFF2-40B4-BE49-F238E27FC236}">
                <a16:creationId xmlns:a16="http://schemas.microsoft.com/office/drawing/2014/main" id="{4DC0E84B-AF17-4604-AECE-11C05F3F0B93}"/>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51382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E15-ED4A-4F9B-AFAC-7875725C924B}"/>
              </a:ext>
            </a:extLst>
          </p:cNvPr>
          <p:cNvSpPr>
            <a:spLocks noGrp="1"/>
          </p:cNvSpPr>
          <p:nvPr>
            <p:ph type="title" idx="4294967295"/>
          </p:nvPr>
        </p:nvSpPr>
        <p:spPr>
          <a:xfrm>
            <a:off x="419909" y="0"/>
            <a:ext cx="11352181" cy="846306"/>
          </a:xfrm>
        </p:spPr>
        <p:txBody>
          <a:bodyPr>
            <a:normAutofit fontScale="90000"/>
          </a:bodyPr>
          <a:lstStyle/>
          <a:p>
            <a:r>
              <a:rPr lang="ro-RO" dirty="0">
                <a:latin typeface="Times New Roman" panose="02020603050405020304" pitchFamily="18" charset="0"/>
                <a:cs typeface="Times New Roman" panose="02020603050405020304" pitchFamily="18" charset="0"/>
              </a:rPr>
              <a:t>Sisteme Simple</a:t>
            </a:r>
            <a:r>
              <a:rPr lang="en-US" dirty="0">
                <a:latin typeface="Times New Roman" panose="02020603050405020304" pitchFamily="18" charset="0"/>
                <a:cs typeface="Times New Roman" panose="02020603050405020304" pitchFamily="18" charset="0"/>
              </a:rPr>
              <a:t>, Sisteme Cibernetice, </a:t>
            </a:r>
            <a:r>
              <a:rPr lang="ro-RO" dirty="0">
                <a:latin typeface="Times New Roman" panose="02020603050405020304" pitchFamily="18" charset="0"/>
                <a:cs typeface="Times New Roman" panose="02020603050405020304" pitchFamily="18" charset="0"/>
              </a:rPr>
              <a:t> Sisteme Complexe</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182595F-5396-4743-B60A-F63B8D97F9EB}"/>
              </a:ext>
            </a:extLst>
          </p:cNvPr>
          <p:cNvSpPr txBox="1"/>
          <p:nvPr/>
        </p:nvSpPr>
        <p:spPr>
          <a:xfrm>
            <a:off x="4242591" y="4088531"/>
            <a:ext cx="3706813" cy="307777"/>
          </a:xfrm>
          <a:prstGeom prst="rect">
            <a:avLst/>
          </a:prstGeom>
          <a:noFill/>
        </p:spPr>
        <p:txBody>
          <a:bodyPr wrap="square" rtlCol="0">
            <a:spAutoFit/>
          </a:bodyPr>
          <a:lstStyle/>
          <a:p>
            <a:r>
              <a:rPr lang="ro-RO" sz="1400" dirty="0"/>
              <a:t>Fig.</a:t>
            </a:r>
            <a:r>
              <a:rPr lang="en-US" sz="1400" dirty="0"/>
              <a:t>3</a:t>
            </a:r>
            <a:r>
              <a:rPr lang="ro-RO" sz="1400" dirty="0"/>
              <a:t> Sistemul </a:t>
            </a:r>
            <a:r>
              <a:rPr lang="en-US" sz="1400" dirty="0"/>
              <a:t>cibernetic, sistem complex</a:t>
            </a:r>
          </a:p>
        </p:txBody>
      </p:sp>
      <p:sp>
        <p:nvSpPr>
          <p:cNvPr id="7" name="TextBox 6">
            <a:extLst>
              <a:ext uri="{FF2B5EF4-FFF2-40B4-BE49-F238E27FC236}">
                <a16:creationId xmlns:a16="http://schemas.microsoft.com/office/drawing/2014/main" id="{D9B2D453-D14E-411E-B769-0CCFC8AB3F4B}"/>
              </a:ext>
            </a:extLst>
          </p:cNvPr>
          <p:cNvSpPr txBox="1"/>
          <p:nvPr/>
        </p:nvSpPr>
        <p:spPr>
          <a:xfrm>
            <a:off x="154019" y="846306"/>
            <a:ext cx="11883959" cy="2031325"/>
          </a:xfrm>
          <a:prstGeom prst="rect">
            <a:avLst/>
          </a:prstGeom>
          <a:noFill/>
        </p:spPr>
        <p:txBody>
          <a:bodyPr wrap="square" rtlCol="0">
            <a:spAutoFit/>
          </a:bodyPr>
          <a:lstStyle/>
          <a:p>
            <a:pPr algn="just"/>
            <a:r>
              <a:rPr lang="ro-RO" dirty="0">
                <a:latin typeface="Palatino Linotype" panose="02040502050505030304" pitchFamily="18" charset="0"/>
              </a:rPr>
              <a:t>O clasă importantă de sisteme o reprezintă sistemele cibernetice, ce au încorporat în structura lor un subsisteme de decizie/reglare, care le conferă proprietatea de autoreglare și le permite acestora să reacționeze la acțiunea factorilor perturbatori interni/externi, și să-și păstreze autocontrolul pe diferite perioade de timp.</a:t>
            </a:r>
          </a:p>
          <a:p>
            <a:pPr algn="just"/>
            <a:r>
              <a:rPr lang="ro-RO" dirty="0">
                <a:latin typeface="Palatino Linotype" panose="02040502050505030304" pitchFamily="18" charset="0"/>
              </a:rPr>
              <a:t>Astfel, în imaginea de mai jos, se observă evidențierea blocului de reglare (operatorul R), care are rolul de a compara ieșirea efectivă a sistemului (y) cu o ieșire dorită (o vom nota cu 𝑦^0) numită scop sau obiectiv și în cazul existenței unei abateri 𝜀 seminificative, |𝑦−𝑦^0 |&gt; 𝜀, impune luarea unei decizii de modificare a vectorului de intrare (u)</a:t>
            </a:r>
          </a:p>
        </p:txBody>
      </p:sp>
      <p:pic>
        <p:nvPicPr>
          <p:cNvPr id="9" name="Picture 8">
            <a:extLst>
              <a:ext uri="{FF2B5EF4-FFF2-40B4-BE49-F238E27FC236}">
                <a16:creationId xmlns:a16="http://schemas.microsoft.com/office/drawing/2014/main" id="{0ABD2161-5FC1-4368-8B93-8C7B39D75E35}"/>
              </a:ext>
            </a:extLst>
          </p:cNvPr>
          <p:cNvPicPr>
            <a:picLocks noChangeAspect="1"/>
          </p:cNvPicPr>
          <p:nvPr/>
        </p:nvPicPr>
        <p:blipFill>
          <a:blip r:embed="rId2"/>
          <a:stretch>
            <a:fillRect/>
          </a:stretch>
        </p:blipFill>
        <p:spPr>
          <a:xfrm>
            <a:off x="3520838" y="2766061"/>
            <a:ext cx="5007651" cy="132587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754E3F1-1F89-457B-899D-EFC2AED871C6}"/>
                  </a:ext>
                </a:extLst>
              </p:cNvPr>
              <p:cNvSpPr txBox="1"/>
              <p:nvPr/>
            </p:nvSpPr>
            <p:spPr>
              <a:xfrm>
                <a:off x="165370" y="4846131"/>
                <a:ext cx="11883959" cy="1754326"/>
              </a:xfrm>
              <a:prstGeom prst="rect">
                <a:avLst/>
              </a:prstGeom>
              <a:noFill/>
            </p:spPr>
            <p:txBody>
              <a:bodyPr wrap="square">
                <a:spAutoFit/>
              </a:bodyPr>
              <a:lstStyle/>
              <a:p>
                <a:pPr algn="just"/>
                <a:r>
                  <a:rPr lang="ro-RO" sz="1800" dirty="0">
                    <a:latin typeface="Palatino Linotype" panose="02040502050505030304" pitchFamily="18" charset="0"/>
                  </a:rPr>
                  <a:t>Cum </a:t>
                </a:r>
                <a14:m>
                  <m:oMath xmlns:m="http://schemas.openxmlformats.org/officeDocument/2006/math">
                    <m:r>
                      <a:rPr lang="ro-RO" sz="180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𝑢</m:t>
                    </m:r>
                  </m:oMath>
                </a14:m>
                <a:r>
                  <a:rPr lang="ro-RO" sz="1800" dirty="0">
                    <a:latin typeface="Palatino Linotype" panose="02040502050505030304" pitchFamily="18" charset="0"/>
                  </a:rPr>
                  <a:t> depinde de vectorul </a:t>
                </a:r>
                <a14:m>
                  <m:oMath xmlns:m="http://schemas.openxmlformats.org/officeDocument/2006/math">
                    <m:r>
                      <a:rPr lang="ro-RO" sz="1800" b="0" i="1" smtClean="0">
                        <a:latin typeface="Cambria Math" panose="02040503050406030204" pitchFamily="18" charset="0"/>
                      </a:rPr>
                      <m:t>𝑦</m:t>
                    </m:r>
                  </m:oMath>
                </a14:m>
                <a:r>
                  <a:rPr lang="ro-RO" sz="1800" dirty="0">
                    <a:latin typeface="Palatino Linotype" panose="02040502050505030304" pitchFamily="18" charset="0"/>
                  </a:rPr>
                  <a:t> se poate considera </a:t>
                </a:r>
                <a14:m>
                  <m:oMath xmlns:m="http://schemas.openxmlformats.org/officeDocument/2006/math">
                    <m:r>
                      <a:rPr lang="ro-RO" sz="1800" i="1">
                        <a:latin typeface="Cambria Math" panose="02040503050406030204" pitchFamily="18" charset="0"/>
                        <a:ea typeface="Cambria Math" panose="02040503050406030204" pitchFamily="18" charset="0"/>
                      </a:rPr>
                      <m:t>∆</m:t>
                    </m:r>
                    <m:r>
                      <a:rPr lang="ro-RO" sz="1800" i="1">
                        <a:latin typeface="Cambria Math" panose="02040503050406030204" pitchFamily="18" charset="0"/>
                        <a:ea typeface="Cambria Math" panose="02040503050406030204" pitchFamily="18" charset="0"/>
                      </a:rPr>
                      <m:t>𝑢</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𝑅</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𝑦</m:t>
                    </m:r>
                  </m:oMath>
                </a14:m>
                <a:r>
                  <a:rPr lang="ro-RO" sz="1800" dirty="0">
                    <a:latin typeface="Palatino Linotype" panose="02040502050505030304" pitchFamily="18" charset="0"/>
                  </a:rPr>
                  <a:t>, în ipoteza că operatorul R acționează multiplicativ. Relația dintre intrarea și ieșirea sistemului poate fi descrisă succesiv, astfel:</a:t>
                </a:r>
              </a:p>
              <a:p>
                <a:pPr algn="just"/>
                <a14:m>
                  <m:oMathPara xmlns:m="http://schemas.openxmlformats.org/officeDocument/2006/math">
                    <m:oMathParaPr>
                      <m:jc m:val="centerGroup"/>
                    </m:oMathParaPr>
                    <m:oMath xmlns:m="http://schemas.openxmlformats.org/officeDocument/2006/math">
                      <m:r>
                        <a:rPr lang="ro-RO" sz="1800" b="0" i="1" smtClean="0">
                          <a:latin typeface="Cambria Math" panose="02040503050406030204" pitchFamily="18" charset="0"/>
                        </a:rPr>
                        <m:t>𝑦</m:t>
                      </m:r>
                      <m:r>
                        <a:rPr lang="ro-RO" sz="1800" b="0" i="1" smtClean="0">
                          <a:latin typeface="Cambria Math" panose="02040503050406030204" pitchFamily="18" charset="0"/>
                        </a:rPr>
                        <m:t>=</m:t>
                      </m:r>
                      <m:r>
                        <a:rPr lang="ro-RO" sz="1800" b="0" i="1" smtClean="0">
                          <a:latin typeface="Cambria Math" panose="02040503050406030204" pitchFamily="18" charset="0"/>
                        </a:rPr>
                        <m:t>𝐴</m:t>
                      </m:r>
                      <m:d>
                        <m:dPr>
                          <m:ctrlPr>
                            <a:rPr lang="ro-RO" sz="1800" b="0" i="1" smtClean="0">
                              <a:latin typeface="Cambria Math" panose="02040503050406030204" pitchFamily="18" charset="0"/>
                            </a:rPr>
                          </m:ctrlPr>
                        </m:dPr>
                        <m:e>
                          <m:r>
                            <a:rPr lang="ro-RO" sz="1800" b="0" i="1" smtClean="0">
                              <a:latin typeface="Cambria Math" panose="02040503050406030204" pitchFamily="18" charset="0"/>
                            </a:rPr>
                            <m:t>𝑢</m:t>
                          </m:r>
                          <m:r>
                            <a:rPr lang="ro-RO" sz="1800" b="0" i="1" smtClean="0">
                              <a:latin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𝑢</m:t>
                          </m:r>
                        </m:e>
                      </m:d>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𝑦</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𝐴</m:t>
                      </m:r>
                      <m:d>
                        <m:dPr>
                          <m:ctrlPr>
                            <a:rPr lang="ro-RO" sz="1800" b="0" i="1" smtClean="0">
                              <a:latin typeface="Cambria Math" panose="02040503050406030204" pitchFamily="18" charset="0"/>
                              <a:ea typeface="Cambria Math" panose="02040503050406030204" pitchFamily="18" charset="0"/>
                            </a:rPr>
                          </m:ctrlPr>
                        </m:dPr>
                        <m:e>
                          <m:r>
                            <a:rPr lang="ro-RO" sz="1800" b="0" i="1" smtClean="0">
                              <a:latin typeface="Cambria Math" panose="02040503050406030204" pitchFamily="18" charset="0"/>
                              <a:ea typeface="Cambria Math" panose="02040503050406030204" pitchFamily="18" charset="0"/>
                            </a:rPr>
                            <m:t>𝑢</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𝑅</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𝑦</m:t>
                          </m:r>
                        </m:e>
                      </m:d>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𝑦</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𝐴</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𝑢</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𝐴</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𝑅</m:t>
                      </m:r>
                      <m:r>
                        <a:rPr lang="ro-RO" sz="1800" b="0" i="1" smtClean="0">
                          <a:latin typeface="Cambria Math" panose="02040503050406030204" pitchFamily="18" charset="0"/>
                          <a:ea typeface="Cambria Math" panose="02040503050406030204" pitchFamily="18" charset="0"/>
                        </a:rPr>
                        <m:t>∗</m:t>
                      </m:r>
                      <m:r>
                        <a:rPr lang="ro-RO" sz="1800" b="0" i="1" smtClean="0">
                          <a:latin typeface="Cambria Math" panose="02040503050406030204" pitchFamily="18" charset="0"/>
                          <a:ea typeface="Cambria Math" panose="02040503050406030204" pitchFamily="18" charset="0"/>
                        </a:rPr>
                        <m:t>𝑦</m:t>
                      </m:r>
                    </m:oMath>
                  </m:oMathPara>
                </a14:m>
                <a:endParaRPr lang="ro-RO" sz="1800" dirty="0">
                  <a:latin typeface="Palatino Linotype" panose="02040502050505030304" pitchFamily="18" charset="0"/>
                </a:endParaRPr>
              </a:p>
              <a:p>
                <a:pPr algn="just"/>
                <a:r>
                  <a:rPr lang="ro-RO" sz="1800" dirty="0">
                    <a:latin typeface="Palatino Linotype" panose="02040502050505030304" pitchFamily="18" charset="0"/>
                  </a:rPr>
                  <a:t>Astfel, rolul analizei de sistem, sugerat de exemplele de mai sus, îl constituie studiul sistemului actual, respectiv identificarea celor două blocuri esențiale, modelate de operatorii A și R sub aspect economic, tehnic, informațional-decizional precum și reproiectarea noului sistem având în vedere criteriul de performanță al acestuia.</a:t>
                </a:r>
              </a:p>
            </p:txBody>
          </p:sp>
        </mc:Choice>
        <mc:Fallback xmlns="">
          <p:sp>
            <p:nvSpPr>
              <p:cNvPr id="10" name="TextBox 9">
                <a:extLst>
                  <a:ext uri="{FF2B5EF4-FFF2-40B4-BE49-F238E27FC236}">
                    <a16:creationId xmlns:a16="http://schemas.microsoft.com/office/drawing/2014/main" id="{B754E3F1-1F89-457B-899D-EFC2AED871C6}"/>
                  </a:ext>
                </a:extLst>
              </p:cNvPr>
              <p:cNvSpPr txBox="1">
                <a:spLocks noRot="1" noChangeAspect="1" noMove="1" noResize="1" noEditPoints="1" noAdjustHandles="1" noChangeArrowheads="1" noChangeShapeType="1" noTextEdit="1"/>
              </p:cNvSpPr>
              <p:nvPr/>
            </p:nvSpPr>
            <p:spPr>
              <a:xfrm>
                <a:off x="165370" y="4846131"/>
                <a:ext cx="11883959" cy="1754326"/>
              </a:xfrm>
              <a:prstGeom prst="rect">
                <a:avLst/>
              </a:prstGeom>
              <a:blipFill>
                <a:blip r:embed="rId3"/>
                <a:stretch>
                  <a:fillRect l="-410" t="-2083" r="-410" b="-4514"/>
                </a:stretch>
              </a:blipFill>
            </p:spPr>
            <p:txBody>
              <a:bodyPr/>
              <a:lstStyle/>
              <a:p>
                <a:r>
                  <a:rPr lang="en-US">
                    <a:noFill/>
                  </a:rPr>
                  <a:t> </a:t>
                </a:r>
              </a:p>
            </p:txBody>
          </p:sp>
        </mc:Fallback>
      </mc:AlternateContent>
    </p:spTree>
    <p:extLst>
      <p:ext uri="{BB962C8B-B14F-4D97-AF65-F5344CB8AC3E}">
        <p14:creationId xmlns:p14="http://schemas.microsoft.com/office/powerpoint/2010/main" val="262194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E15-ED4A-4F9B-AFAC-7875725C924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Sistemul Adaptiv Complex</a:t>
            </a:r>
          </a:p>
        </p:txBody>
      </p:sp>
      <p:sp>
        <p:nvSpPr>
          <p:cNvPr id="7" name="TextBox 6">
            <a:extLst>
              <a:ext uri="{FF2B5EF4-FFF2-40B4-BE49-F238E27FC236}">
                <a16:creationId xmlns:a16="http://schemas.microsoft.com/office/drawing/2014/main" id="{D9B2D453-D14E-411E-B769-0CCFC8AB3F4B}"/>
              </a:ext>
            </a:extLst>
          </p:cNvPr>
          <p:cNvSpPr txBox="1"/>
          <p:nvPr/>
        </p:nvSpPr>
        <p:spPr>
          <a:xfrm>
            <a:off x="4572000" y="69493"/>
            <a:ext cx="7620000" cy="6555641"/>
          </a:xfrm>
          <a:prstGeom prst="rect">
            <a:avLst/>
          </a:prstGeom>
          <a:noFill/>
        </p:spPr>
        <p:txBody>
          <a:bodyPr wrap="square" rtlCol="0">
            <a:spAutoFit/>
          </a:bodyPr>
          <a:lstStyle/>
          <a:p>
            <a:pPr algn="just"/>
            <a:r>
              <a:rPr lang="en-US" sz="1500" dirty="0">
                <a:latin typeface="Palatino Linotype" panose="02040502050505030304" pitchFamily="18" charset="0"/>
              </a:rPr>
              <a:t>Teoria complexit</a:t>
            </a:r>
            <a:r>
              <a:rPr lang="ro-RO" sz="1500" dirty="0">
                <a:latin typeface="Palatino Linotype" panose="02040502050505030304" pitchFamily="18" charset="0"/>
              </a:rPr>
              <a:t>ății o</a:t>
            </a:r>
            <a:r>
              <a:rPr lang="en-US" sz="1500" dirty="0">
                <a:latin typeface="Palatino Linotype" panose="02040502050505030304" pitchFamily="18" charset="0"/>
              </a:rPr>
              <a:t>feră mecanisme pentru clasificarea problemelor combinatoriale și măsurarea resurselor de calcul necesare pentru rezolvarea lor. Abordează probleme de interes contemporan: criptografie și securitatea datelor, calcul probabilistic, calcul cuantic, calcul biologic și dezvoltatea algoritmilor eficienți;</a:t>
            </a:r>
            <a:endParaRPr lang="ro-RO" sz="1500" dirty="0">
              <a:latin typeface="Palatino Linotype" panose="02040502050505030304" pitchFamily="18" charset="0"/>
            </a:endParaRPr>
          </a:p>
          <a:p>
            <a:pPr algn="just"/>
            <a:endParaRPr lang="ro-RO" sz="1500" dirty="0">
              <a:latin typeface="Palatino Linotype" panose="02040502050505030304" pitchFamily="18" charset="0"/>
            </a:endParaRPr>
          </a:p>
          <a:p>
            <a:pPr algn="just"/>
            <a:r>
              <a:rPr lang="ro-RO" sz="1500" u="sng" dirty="0">
                <a:latin typeface="Palatino Linotype" panose="02040502050505030304" pitchFamily="18" charset="0"/>
              </a:rPr>
              <a:t>Literatura de specialitate:</a:t>
            </a:r>
            <a:endParaRPr lang="en-US" sz="1500" u="sng" dirty="0">
              <a:latin typeface="Palatino Linotype" panose="02040502050505030304" pitchFamily="18" charset="0"/>
            </a:endParaRPr>
          </a:p>
          <a:p>
            <a:pPr algn="just"/>
            <a:endParaRPr lang="en-US" sz="1500" dirty="0">
              <a:latin typeface="Palatino Linotype" panose="02040502050505030304" pitchFamily="18" charset="0"/>
            </a:endParaRPr>
          </a:p>
          <a:p>
            <a:pPr algn="just"/>
            <a:r>
              <a:rPr lang="ro-RO" sz="1500" dirty="0">
                <a:latin typeface="Palatino Linotype" panose="02040502050505030304" pitchFamily="18" charset="0"/>
              </a:rPr>
              <a:t>(Joel Moses, “Complexity and Flexibility”): </a:t>
            </a:r>
            <a:r>
              <a:rPr lang="ro-RO" sz="1500" i="1" dirty="0">
                <a:latin typeface="Palatino Linotype" panose="02040502050505030304" pitchFamily="18" charset="0"/>
              </a:rPr>
              <a:t>Un sistem este complex atunci când este compus din mai multe părți care se interconectează în moduri complicate.</a:t>
            </a:r>
          </a:p>
          <a:p>
            <a:pPr algn="just"/>
            <a:endParaRPr lang="ro-RO" sz="1500" dirty="0">
              <a:latin typeface="Palatino Linotype" panose="02040502050505030304" pitchFamily="18" charset="0"/>
            </a:endParaRPr>
          </a:p>
          <a:p>
            <a:pPr algn="just"/>
            <a:r>
              <a:rPr lang="ro-RO" sz="1500" dirty="0">
                <a:latin typeface="Palatino Linotype" panose="02040502050505030304" pitchFamily="18" charset="0"/>
              </a:rPr>
              <a:t>(Peter Senge, “The Fifth Discipline”):</a:t>
            </a:r>
            <a:r>
              <a:rPr lang="ro-RO" sz="1500" i="1" dirty="0">
                <a:latin typeface="Palatino Linotype" panose="02040502050505030304" pitchFamily="18" charset="0"/>
              </a:rPr>
              <a:t> Un sistem prezintă o complexitate dinamică atunci când cauza și efectul sunt subtile, în timp.</a:t>
            </a:r>
          </a:p>
          <a:p>
            <a:pPr algn="just"/>
            <a:endParaRPr lang="ro-RO" sz="1500" dirty="0">
              <a:latin typeface="Palatino Linotype" panose="02040502050505030304" pitchFamily="18" charset="0"/>
            </a:endParaRPr>
          </a:p>
          <a:p>
            <a:pPr algn="just"/>
            <a:r>
              <a:rPr lang="ro-RO" sz="1500" dirty="0">
                <a:latin typeface="Palatino Linotype" panose="02040502050505030304" pitchFamily="18" charset="0"/>
              </a:rPr>
              <a:t>(Joseph Sussman, “The New Transportation Faculty”):</a:t>
            </a:r>
            <a:r>
              <a:rPr lang="ro-RO" sz="1500" i="1" dirty="0">
                <a:latin typeface="Palatino Linotype" panose="02040502050505030304" pitchFamily="18" charset="0"/>
              </a:rPr>
              <a:t> Un sistem este complex atunci când este compus dintr-un grup de unități înrudite (subsisteme), pentru care gradul și natura relațiilor sunt imperfect cunoscute.</a:t>
            </a:r>
          </a:p>
          <a:p>
            <a:pPr algn="just"/>
            <a:endParaRPr lang="ro-RO" sz="1500" dirty="0">
              <a:latin typeface="Palatino Linotype" panose="02040502050505030304" pitchFamily="18" charset="0"/>
            </a:endParaRPr>
          </a:p>
          <a:p>
            <a:pPr algn="just"/>
            <a:r>
              <a:rPr lang="ro-RO" sz="1500" dirty="0">
                <a:latin typeface="Palatino Linotype" panose="02040502050505030304" pitchFamily="18" charset="0"/>
              </a:rPr>
              <a:t>(Rechtin and Maier, “The Art of System Architecting”): </a:t>
            </a:r>
            <a:r>
              <a:rPr lang="ro-RO" sz="1500" i="1" dirty="0">
                <a:latin typeface="Palatino Linotype" panose="02040502050505030304" pitchFamily="18" charset="0"/>
              </a:rPr>
              <a:t>Un sistem complex are un set de elemente diferite atât de conectate sau legate astfel încât să îndeplinească o funcție unică care nu poate fi realizată doar de elemente.</a:t>
            </a:r>
          </a:p>
          <a:p>
            <a:pPr algn="just"/>
            <a:endParaRPr lang="ro-RO" sz="1500" dirty="0">
              <a:latin typeface="Palatino Linotype" panose="02040502050505030304" pitchFamily="18" charset="0"/>
            </a:endParaRPr>
          </a:p>
          <a:p>
            <a:pPr algn="just"/>
            <a:r>
              <a:rPr lang="ro-RO" sz="1500" dirty="0">
                <a:latin typeface="Palatino Linotype" panose="02040502050505030304" pitchFamily="18" charset="0"/>
              </a:rPr>
              <a:t>(Coveney and Highfield, “Frontiers of Complexity”):</a:t>
            </a:r>
            <a:r>
              <a:rPr lang="ro-RO" sz="1500" i="1" dirty="0">
                <a:latin typeface="Palatino Linotype" panose="02040502050505030304" pitchFamily="18" charset="0"/>
              </a:rPr>
              <a:t> Complexitatea științifică se referă la comportamentul colecțiilor macroscopice de unități dotate cu potențialul de a evolua în timp.</a:t>
            </a:r>
          </a:p>
          <a:p>
            <a:pPr algn="just"/>
            <a:endParaRPr lang="ro-RO" sz="1500" dirty="0">
              <a:latin typeface="Palatino Linotype" panose="02040502050505030304" pitchFamily="18" charset="0"/>
            </a:endParaRPr>
          </a:p>
          <a:p>
            <a:pPr algn="just"/>
            <a:r>
              <a:rPr lang="ro-RO" sz="1500" dirty="0">
                <a:latin typeface="Palatino Linotype" panose="02040502050505030304" pitchFamily="18" charset="0"/>
              </a:rPr>
              <a:t>(David Levy, “Applications and Limitations of Complexity Theory in Organizational Theory and Strategy”): </a:t>
            </a:r>
            <a:r>
              <a:rPr lang="ro-RO" sz="1500" i="1" dirty="0">
                <a:latin typeface="Palatino Linotype" panose="02040502050505030304" pitchFamily="18" charset="0"/>
              </a:rPr>
              <a:t>Teoria complexității și teoria haosului încearcă ambele să reconcilieze imprevizibilitatea sistemelor dinamice neliniare cu un sentiment al ordinii și structurii subiacente.</a:t>
            </a:r>
          </a:p>
        </p:txBody>
      </p:sp>
      <p:sp>
        <p:nvSpPr>
          <p:cNvPr id="4" name="Footer Placeholder 4">
            <a:extLst>
              <a:ext uri="{FF2B5EF4-FFF2-40B4-BE49-F238E27FC236}">
                <a16:creationId xmlns:a16="http://schemas.microsoft.com/office/drawing/2014/main" id="{235A370A-2BE9-4D3D-A7C0-69C5104233AD}"/>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33847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E15-ED4A-4F9B-AFAC-7875725C924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Sistemul Adaptiv Complex</a:t>
            </a:r>
          </a:p>
        </p:txBody>
      </p:sp>
      <p:sp>
        <p:nvSpPr>
          <p:cNvPr id="7" name="TextBox 6">
            <a:extLst>
              <a:ext uri="{FF2B5EF4-FFF2-40B4-BE49-F238E27FC236}">
                <a16:creationId xmlns:a16="http://schemas.microsoft.com/office/drawing/2014/main" id="{D9B2D453-D14E-411E-B769-0CCFC8AB3F4B}"/>
              </a:ext>
            </a:extLst>
          </p:cNvPr>
          <p:cNvSpPr txBox="1"/>
          <p:nvPr/>
        </p:nvSpPr>
        <p:spPr>
          <a:xfrm>
            <a:off x="4572000" y="992823"/>
            <a:ext cx="7620000" cy="4247317"/>
          </a:xfrm>
          <a:prstGeom prst="rect">
            <a:avLst/>
          </a:prstGeom>
          <a:noFill/>
        </p:spPr>
        <p:txBody>
          <a:bodyPr wrap="square" rtlCol="0">
            <a:spAutoFit/>
          </a:bodyPr>
          <a:lstStyle/>
          <a:p>
            <a:pPr algn="just"/>
            <a:endParaRPr lang="ro-RO" sz="1500" dirty="0">
              <a:latin typeface="Palatino Linotype" panose="02040502050505030304" pitchFamily="18" charset="0"/>
            </a:endParaRPr>
          </a:p>
          <a:p>
            <a:pPr algn="just"/>
            <a:r>
              <a:rPr lang="ro-RO" sz="1500" b="1" u="sng" dirty="0">
                <a:latin typeface="Palatino Linotype" panose="02040502050505030304" pitchFamily="18" charset="0"/>
              </a:rPr>
              <a:t>Caracteristisci ale complexității:</a:t>
            </a:r>
            <a:endParaRPr lang="en-US" sz="1500" b="1" u="sng" dirty="0">
              <a:latin typeface="Palatino Linotype" panose="02040502050505030304" pitchFamily="18" charset="0"/>
            </a:endParaRPr>
          </a:p>
          <a:p>
            <a:pPr algn="just"/>
            <a:endParaRPr lang="en-US" sz="1500" dirty="0">
              <a:latin typeface="Palatino Linotype" panose="02040502050505030304" pitchFamily="18" charset="0"/>
            </a:endParaRPr>
          </a:p>
          <a:p>
            <a:pPr algn="just"/>
            <a:r>
              <a:rPr lang="ro-RO" sz="1500" u="sng" dirty="0">
                <a:solidFill>
                  <a:srgbClr val="FF0000"/>
                </a:solidFill>
                <a:latin typeface="Palatino Linotype" panose="02040502050505030304" pitchFamily="18" charset="0"/>
              </a:rPr>
              <a:t>Dimensiune: </a:t>
            </a:r>
            <a:r>
              <a:rPr lang="ro-RO" sz="1500" dirty="0">
                <a:latin typeface="Palatino Linotype" panose="02040502050505030304" pitchFamily="18" charset="0"/>
              </a:rPr>
              <a:t>Ex. „Dimensiunea unui genom“; „Numărul de specii dintr-o ecologie”. Mărimea este o indicație a dificultății în tratarea sistemului. Dar, pentru complexitate, astfel de părți trebuie să fie interdependente;</a:t>
            </a:r>
          </a:p>
          <a:p>
            <a:pPr algn="just"/>
            <a:endParaRPr lang="ro-RO" sz="1500" dirty="0">
              <a:latin typeface="Palatino Linotype" panose="02040502050505030304" pitchFamily="18" charset="0"/>
            </a:endParaRPr>
          </a:p>
          <a:p>
            <a:pPr algn="just"/>
            <a:r>
              <a:rPr lang="ro-RO" sz="1500" u="sng" dirty="0">
                <a:solidFill>
                  <a:srgbClr val="FF0000"/>
                </a:solidFill>
                <a:latin typeface="Palatino Linotype" panose="02040502050505030304" pitchFamily="18" charset="0"/>
              </a:rPr>
              <a:t>Ignoranța: </a:t>
            </a:r>
            <a:r>
              <a:rPr lang="ro-RO" sz="1500" dirty="0">
                <a:latin typeface="Palatino Linotype" panose="02040502050505030304" pitchFamily="18" charset="0"/>
              </a:rPr>
              <a:t>de exemplu „creierul este prea complex pentru ca noi să înțelegem„. Complexitatea este cauza ignoranței. Nu pot asocia complet cele două concepte;</a:t>
            </a:r>
          </a:p>
          <a:p>
            <a:pPr algn="just"/>
            <a:endParaRPr lang="ro-RO" sz="1500" dirty="0">
              <a:latin typeface="Palatino Linotype" panose="02040502050505030304" pitchFamily="18" charset="0"/>
            </a:endParaRPr>
          </a:p>
          <a:p>
            <a:pPr algn="just"/>
            <a:r>
              <a:rPr lang="ro-RO" sz="1500" u="sng" dirty="0">
                <a:solidFill>
                  <a:srgbClr val="FF0000"/>
                </a:solidFill>
                <a:latin typeface="Palatino Linotype" panose="02040502050505030304" pitchFamily="18" charset="0"/>
              </a:rPr>
              <a:t>Lungimea minimă a descrierii: </a:t>
            </a:r>
            <a:r>
              <a:rPr lang="ro-RO" sz="1500" dirty="0">
                <a:latin typeface="Palatino Linotype" panose="02040502050505030304" pitchFamily="18" charset="0"/>
              </a:rPr>
              <a:t>Complexitatea Kolmogorov este lungimea minimă posibilă a unei descrieri într-o anumită limbă (de obicei cea a unei mașini Turing);</a:t>
            </a:r>
          </a:p>
          <a:p>
            <a:pPr algn="just"/>
            <a:endParaRPr lang="ro-RO" sz="1500" dirty="0">
              <a:latin typeface="Palatino Linotype" panose="02040502050505030304" pitchFamily="18" charset="0"/>
            </a:endParaRPr>
          </a:p>
          <a:p>
            <a:pPr algn="just"/>
            <a:r>
              <a:rPr lang="ro-RO" sz="1500" u="sng" dirty="0">
                <a:solidFill>
                  <a:srgbClr val="FF0000"/>
                </a:solidFill>
                <a:latin typeface="Palatino Linotype" panose="02040502050505030304" pitchFamily="18" charset="0"/>
              </a:rPr>
              <a:t>Varietatea: </a:t>
            </a:r>
            <a:r>
              <a:rPr lang="ro-RO" sz="1500" dirty="0">
                <a:latin typeface="Palatino Linotype" panose="02040502050505030304" pitchFamily="18" charset="0"/>
              </a:rPr>
              <a:t>De exemplu „marcajele acestei specii sunt complexe datorită varietății lor mari”. Varietatea este necesară pentru complexitate, dar nu este suficientă pentru aceasta;</a:t>
            </a:r>
          </a:p>
          <a:p>
            <a:pPr algn="just"/>
            <a:endParaRPr lang="ro-RO" sz="1500" dirty="0">
              <a:latin typeface="Palatino Linotype" panose="02040502050505030304" pitchFamily="18" charset="0"/>
            </a:endParaRPr>
          </a:p>
          <a:p>
            <a:pPr algn="just"/>
            <a:r>
              <a:rPr lang="ro-RO" sz="1500" u="sng" dirty="0">
                <a:solidFill>
                  <a:srgbClr val="FF0000"/>
                </a:solidFill>
                <a:latin typeface="Palatino Linotype" panose="02040502050505030304" pitchFamily="18" charset="0"/>
              </a:rPr>
              <a:t>Ordinea/Turbulența: </a:t>
            </a:r>
            <a:r>
              <a:rPr lang="ro-RO" sz="1500" dirty="0">
                <a:latin typeface="Palatino Linotype" panose="02040502050505030304" pitchFamily="18" charset="0"/>
              </a:rPr>
              <a:t>Complexitatea este punctul de mijloc între ordine și turbulență;</a:t>
            </a:r>
          </a:p>
        </p:txBody>
      </p:sp>
      <p:sp>
        <p:nvSpPr>
          <p:cNvPr id="4" name="Footer Placeholder 4">
            <a:extLst>
              <a:ext uri="{FF2B5EF4-FFF2-40B4-BE49-F238E27FC236}">
                <a16:creationId xmlns:a16="http://schemas.microsoft.com/office/drawing/2014/main" id="{EFDEFE95-F5BC-4B51-8048-AD62C2CC81E8}"/>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35463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584EC1-8DB7-4E0A-86E6-D7045F452BF6}"/>
              </a:ext>
            </a:extLst>
          </p:cNvPr>
          <p:cNvSpPr txBox="1"/>
          <p:nvPr/>
        </p:nvSpPr>
        <p:spPr>
          <a:xfrm>
            <a:off x="6392483" y="310754"/>
            <a:ext cx="3305713"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Diferite abordări ale complexității:</a:t>
            </a:r>
            <a:endParaRPr lang="en-US" sz="1600" dirty="0">
              <a:latin typeface="Palatino Linotype" panose="0204050205050503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723BE21-8125-4CCB-B629-75BD8ABCFCB2}"/>
              </a:ext>
            </a:extLst>
          </p:cNvPr>
          <p:cNvSpPr txBox="1"/>
          <p:nvPr/>
        </p:nvSpPr>
        <p:spPr>
          <a:xfrm>
            <a:off x="4176175" y="763050"/>
            <a:ext cx="9188777" cy="307777"/>
          </a:xfrm>
          <a:prstGeom prst="rect">
            <a:avLst/>
          </a:prstGeom>
          <a:noFill/>
        </p:spPr>
        <p:txBody>
          <a:bodyPr wrap="square">
            <a:spAutoFit/>
          </a:bodyPr>
          <a:lstStyle/>
          <a:p>
            <a:pPr algn="just"/>
            <a:r>
              <a:rPr lang="pt-BR" sz="1400" b="1" i="1" dirty="0">
                <a:solidFill>
                  <a:srgbClr val="C00000"/>
                </a:solidFill>
                <a:latin typeface="Palatino Linotype" panose="02040502050505030304" pitchFamily="18" charset="0"/>
              </a:rPr>
              <a:t>Studiile</a:t>
            </a:r>
            <a:r>
              <a:rPr lang="ro-RO" sz="1400" b="1" i="1" dirty="0">
                <a:solidFill>
                  <a:srgbClr val="C00000"/>
                </a:solidFill>
                <a:latin typeface="Palatino Linotype" panose="02040502050505030304" pitchFamily="18" charset="0"/>
              </a:rPr>
              <a:t> lui</a:t>
            </a:r>
            <a:r>
              <a:rPr lang="pt-BR" sz="1400" b="1" i="1" dirty="0">
                <a:solidFill>
                  <a:srgbClr val="C00000"/>
                </a:solidFill>
                <a:latin typeface="Palatino Linotype" panose="02040502050505030304" pitchFamily="18" charset="0"/>
              </a:rPr>
              <a:t> M</a:t>
            </a:r>
            <a:r>
              <a:rPr lang="ro-RO" sz="1400" b="1" i="1" dirty="0">
                <a:solidFill>
                  <a:srgbClr val="C00000"/>
                </a:solidFill>
                <a:latin typeface="Palatino Linotype" panose="02040502050505030304" pitchFamily="18" charset="0"/>
              </a:rPr>
              <a:t>itchell</a:t>
            </a:r>
            <a:r>
              <a:rPr lang="pt-BR" sz="1400" b="1" i="1" dirty="0">
                <a:solidFill>
                  <a:srgbClr val="C00000"/>
                </a:solidFill>
                <a:latin typeface="Palatino Linotype" panose="02040502050505030304" pitchFamily="18" charset="0"/>
              </a:rPr>
              <a:t> Feigenbaum ale modelelor de creștere a populației</a:t>
            </a:r>
            <a:endParaRPr lang="en-US" sz="1400" b="1" i="1" dirty="0">
              <a:solidFill>
                <a:srgbClr val="C00000"/>
              </a:solidFill>
              <a:latin typeface="Palatino Linotype" panose="02040502050505030304" pitchFamily="18" charset="0"/>
            </a:endParaRPr>
          </a:p>
        </p:txBody>
      </p:sp>
      <p:sp>
        <p:nvSpPr>
          <p:cNvPr id="8" name="Text Box 1028">
            <a:extLst>
              <a:ext uri="{FF2B5EF4-FFF2-40B4-BE49-F238E27FC236}">
                <a16:creationId xmlns:a16="http://schemas.microsoft.com/office/drawing/2014/main" id="{519208DF-F40B-477F-A703-DFF8A998593A}"/>
              </a:ext>
            </a:extLst>
          </p:cNvPr>
          <p:cNvSpPr txBox="1">
            <a:spLocks noChangeArrowheads="1"/>
          </p:cNvSpPr>
          <p:nvPr/>
        </p:nvSpPr>
        <p:spPr bwMode="auto">
          <a:xfrm>
            <a:off x="4529222" y="1184569"/>
            <a:ext cx="6326188" cy="33855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ro-RO" altLang="en-US" sz="1600" dirty="0">
                <a:latin typeface="Palatino Linotype" panose="02040502050505030304" pitchFamily="18" charset="0"/>
              </a:rPr>
              <a:t>Populația</a:t>
            </a:r>
            <a:r>
              <a:rPr lang="en-US" altLang="en-US" sz="1600" baseline="-25000" dirty="0">
                <a:latin typeface="Palatino Linotype" panose="02040502050505030304" pitchFamily="18" charset="0"/>
              </a:rPr>
              <a:t>t</a:t>
            </a:r>
            <a:r>
              <a:rPr lang="en-US" altLang="en-US" sz="1600" dirty="0">
                <a:latin typeface="Palatino Linotype" panose="02040502050505030304" pitchFamily="18" charset="0"/>
              </a:rPr>
              <a:t> = </a:t>
            </a:r>
            <a:r>
              <a:rPr lang="ro-RO" altLang="en-US" sz="1600" dirty="0">
                <a:latin typeface="Palatino Linotype" panose="02040502050505030304" pitchFamily="18" charset="0"/>
              </a:rPr>
              <a:t>Rata_de_creștere*Populația</a:t>
            </a:r>
            <a:r>
              <a:rPr lang="en-US" altLang="en-US" sz="1600" baseline="-25000" dirty="0">
                <a:latin typeface="Palatino Linotype" panose="02040502050505030304" pitchFamily="18" charset="0"/>
              </a:rPr>
              <a:t>t-1</a:t>
            </a:r>
            <a:r>
              <a:rPr lang="en-US" altLang="en-US" sz="1600" dirty="0">
                <a:latin typeface="Palatino Linotype" panose="02040502050505030304" pitchFamily="18" charset="0"/>
              </a:rPr>
              <a:t>(1-</a:t>
            </a:r>
            <a:r>
              <a:rPr lang="ro-RO" altLang="en-US" sz="1600" dirty="0">
                <a:latin typeface="Palatino Linotype" panose="02040502050505030304" pitchFamily="18" charset="0"/>
              </a:rPr>
              <a:t>Populația</a:t>
            </a:r>
            <a:r>
              <a:rPr lang="en-US" altLang="en-US" sz="1600" baseline="-25000" dirty="0">
                <a:latin typeface="Palatino Linotype" panose="02040502050505030304" pitchFamily="18" charset="0"/>
              </a:rPr>
              <a:t>t-1</a:t>
            </a:r>
            <a:r>
              <a:rPr lang="en-US" altLang="en-US" sz="1600" dirty="0">
                <a:latin typeface="Palatino Linotype" panose="02040502050505030304" pitchFamily="18" charset="0"/>
              </a:rPr>
              <a:t>)</a:t>
            </a:r>
          </a:p>
        </p:txBody>
      </p:sp>
      <p:pic>
        <p:nvPicPr>
          <p:cNvPr id="9" name="Picture 1030">
            <a:extLst>
              <a:ext uri="{FF2B5EF4-FFF2-40B4-BE49-F238E27FC236}">
                <a16:creationId xmlns:a16="http://schemas.microsoft.com/office/drawing/2014/main" id="{5F0A2D97-53F2-4596-92A7-C60265DCE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924" y="1968231"/>
            <a:ext cx="4508500" cy="33813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031">
            <a:extLst>
              <a:ext uri="{FF2B5EF4-FFF2-40B4-BE49-F238E27FC236}">
                <a16:creationId xmlns:a16="http://schemas.microsoft.com/office/drawing/2014/main" id="{12549B25-6023-45D6-8F41-EEA80C17F384}"/>
              </a:ext>
            </a:extLst>
          </p:cNvPr>
          <p:cNvSpPr>
            <a:spLocks noChangeShapeType="1"/>
          </p:cNvSpPr>
          <p:nvPr/>
        </p:nvSpPr>
        <p:spPr bwMode="auto">
          <a:xfrm>
            <a:off x="9905611" y="2068243"/>
            <a:ext cx="0" cy="3317875"/>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 name="Line 1032">
            <a:extLst>
              <a:ext uri="{FF2B5EF4-FFF2-40B4-BE49-F238E27FC236}">
                <a16:creationId xmlns:a16="http://schemas.microsoft.com/office/drawing/2014/main" id="{D3161DCE-76C3-4978-9647-29DEE07081CA}"/>
              </a:ext>
            </a:extLst>
          </p:cNvPr>
          <p:cNvSpPr>
            <a:spLocks noChangeShapeType="1"/>
          </p:cNvSpPr>
          <p:nvPr/>
        </p:nvSpPr>
        <p:spPr bwMode="auto">
          <a:xfrm>
            <a:off x="8464161" y="2068243"/>
            <a:ext cx="0" cy="3317875"/>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Line 1033">
            <a:extLst>
              <a:ext uri="{FF2B5EF4-FFF2-40B4-BE49-F238E27FC236}">
                <a16:creationId xmlns:a16="http://schemas.microsoft.com/office/drawing/2014/main" id="{B8CE38D0-1399-4B5F-8B20-AC2ACE34548E}"/>
              </a:ext>
            </a:extLst>
          </p:cNvPr>
          <p:cNvSpPr>
            <a:spLocks noChangeShapeType="1"/>
          </p:cNvSpPr>
          <p:nvPr/>
        </p:nvSpPr>
        <p:spPr bwMode="auto">
          <a:xfrm>
            <a:off x="7643424" y="2068243"/>
            <a:ext cx="0" cy="3317875"/>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Line 1034">
            <a:extLst>
              <a:ext uri="{FF2B5EF4-FFF2-40B4-BE49-F238E27FC236}">
                <a16:creationId xmlns:a16="http://schemas.microsoft.com/office/drawing/2014/main" id="{BC5D8379-324C-4B4E-915D-CADB9922C88C}"/>
              </a:ext>
            </a:extLst>
          </p:cNvPr>
          <p:cNvSpPr>
            <a:spLocks noChangeShapeType="1"/>
          </p:cNvSpPr>
          <p:nvPr/>
        </p:nvSpPr>
        <p:spPr bwMode="auto">
          <a:xfrm>
            <a:off x="7718036" y="2268268"/>
            <a:ext cx="703263"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 name="Line 1035">
            <a:extLst>
              <a:ext uri="{FF2B5EF4-FFF2-40B4-BE49-F238E27FC236}">
                <a16:creationId xmlns:a16="http://schemas.microsoft.com/office/drawing/2014/main" id="{4F4A3663-CB34-4A6C-A58B-FFFFF50652C4}"/>
              </a:ext>
            </a:extLst>
          </p:cNvPr>
          <p:cNvSpPr>
            <a:spLocks noChangeShapeType="1"/>
          </p:cNvSpPr>
          <p:nvPr/>
        </p:nvSpPr>
        <p:spPr bwMode="auto">
          <a:xfrm>
            <a:off x="8551474" y="2279381"/>
            <a:ext cx="1312862"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Text Box 1037">
            <a:extLst>
              <a:ext uri="{FF2B5EF4-FFF2-40B4-BE49-F238E27FC236}">
                <a16:creationId xmlns:a16="http://schemas.microsoft.com/office/drawing/2014/main" id="{7F8CF1B7-025C-423A-9145-84E7676793F1}"/>
              </a:ext>
            </a:extLst>
          </p:cNvPr>
          <p:cNvSpPr txBox="1">
            <a:spLocks noChangeArrowheads="1"/>
          </p:cNvSpPr>
          <p:nvPr/>
        </p:nvSpPr>
        <p:spPr bwMode="auto">
          <a:xfrm>
            <a:off x="10056424" y="4978614"/>
            <a:ext cx="1444626"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o-RO" altLang="en-US" sz="1400" dirty="0">
                <a:latin typeface="Palatino Linotype" panose="02040502050505030304" pitchFamily="18" charset="0"/>
              </a:rPr>
              <a:t>Rata de creștere</a:t>
            </a:r>
            <a:endParaRPr lang="en-US" altLang="en-US" sz="1400" dirty="0">
              <a:latin typeface="Palatino Linotype" panose="02040502050505030304" pitchFamily="18" charset="0"/>
            </a:endParaRPr>
          </a:p>
        </p:txBody>
      </p:sp>
      <p:sp>
        <p:nvSpPr>
          <p:cNvPr id="16" name="Line 1038">
            <a:extLst>
              <a:ext uri="{FF2B5EF4-FFF2-40B4-BE49-F238E27FC236}">
                <a16:creationId xmlns:a16="http://schemas.microsoft.com/office/drawing/2014/main" id="{54A1DAEA-492B-4A65-8D30-E50C52753A4A}"/>
              </a:ext>
            </a:extLst>
          </p:cNvPr>
          <p:cNvSpPr>
            <a:spLocks noChangeShapeType="1"/>
          </p:cNvSpPr>
          <p:nvPr/>
        </p:nvSpPr>
        <p:spPr bwMode="auto">
          <a:xfrm flipH="1">
            <a:off x="7299624" y="5250772"/>
            <a:ext cx="3727450" cy="0"/>
          </a:xfrm>
          <a:prstGeom prst="line">
            <a:avLst/>
          </a:prstGeom>
          <a:ln>
            <a:solidFill>
              <a:srgbClr val="C00000"/>
            </a:solidFill>
            <a:headEnd/>
            <a:tailEnd type="triangle" w="med" len="med"/>
          </a:ln>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3" name="Title 2">
            <a:extLst>
              <a:ext uri="{FF2B5EF4-FFF2-40B4-BE49-F238E27FC236}">
                <a16:creationId xmlns:a16="http://schemas.microsoft.com/office/drawing/2014/main" id="{62FEF4AF-63B8-417D-B92D-56B7A3B5BE5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Sistemul Adaptiv Complex</a:t>
            </a:r>
          </a:p>
        </p:txBody>
      </p:sp>
      <p:sp>
        <p:nvSpPr>
          <p:cNvPr id="17" name="Text Box 1036">
            <a:extLst>
              <a:ext uri="{FF2B5EF4-FFF2-40B4-BE49-F238E27FC236}">
                <a16:creationId xmlns:a16="http://schemas.microsoft.com/office/drawing/2014/main" id="{55A4E512-24DC-4CE8-8D11-97019D7C46AD}"/>
              </a:ext>
            </a:extLst>
          </p:cNvPr>
          <p:cNvSpPr txBox="1">
            <a:spLocks noChangeArrowheads="1"/>
          </p:cNvSpPr>
          <p:nvPr/>
        </p:nvSpPr>
        <p:spPr bwMode="auto">
          <a:xfrm>
            <a:off x="10097699" y="3984036"/>
            <a:ext cx="1944129" cy="7386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o-RO" altLang="en-US" sz="1400" dirty="0">
                <a:latin typeface="Palatino Linotype" panose="02040502050505030304" pitchFamily="18" charset="0"/>
              </a:rPr>
              <a:t>Constanta lui </a:t>
            </a:r>
            <a:r>
              <a:rPr lang="en-US" altLang="en-US" sz="1400" dirty="0">
                <a:latin typeface="Palatino Linotype" panose="02040502050505030304" pitchFamily="18" charset="0"/>
              </a:rPr>
              <a:t>Feigenbaum: 4.6692016…</a:t>
            </a:r>
          </a:p>
        </p:txBody>
      </p:sp>
      <p:sp>
        <p:nvSpPr>
          <p:cNvPr id="18" name="Footer Placeholder 4">
            <a:extLst>
              <a:ext uri="{FF2B5EF4-FFF2-40B4-BE49-F238E27FC236}">
                <a16:creationId xmlns:a16="http://schemas.microsoft.com/office/drawing/2014/main" id="{625573E0-E034-46FE-A8FF-F245B5A88E2E}"/>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568482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4" name="TextBox 3">
            <a:extLst>
              <a:ext uri="{FF2B5EF4-FFF2-40B4-BE49-F238E27FC236}">
                <a16:creationId xmlns:a16="http://schemas.microsoft.com/office/drawing/2014/main" id="{9EE0F987-E37E-4BFA-B1AC-AEC6FF767A6D}"/>
              </a:ext>
            </a:extLst>
          </p:cNvPr>
          <p:cNvSpPr txBox="1"/>
          <p:nvPr/>
        </p:nvSpPr>
        <p:spPr>
          <a:xfrm>
            <a:off x="4777691" y="362605"/>
            <a:ext cx="3305713" cy="338554"/>
          </a:xfrm>
          <a:prstGeom prst="rect">
            <a:avLst/>
          </a:prstGeom>
          <a:noFill/>
        </p:spPr>
        <p:txBody>
          <a:bodyPr wrap="none" rtlCol="0">
            <a:spAutoFit/>
          </a:bodyPr>
          <a:lstStyle/>
          <a:p>
            <a:r>
              <a:rPr lang="ro-RO" sz="1600" dirty="0">
                <a:latin typeface="Palatino Linotype" panose="02040502050505030304" pitchFamily="18" charset="0"/>
                <a:cs typeface="Times New Roman" panose="02020603050405020304" pitchFamily="18" charset="0"/>
              </a:rPr>
              <a:t>Diferite abordări ale complexității:</a:t>
            </a:r>
            <a:endParaRPr lang="en-US" sz="1600"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980" y="215673"/>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04BAC8-DBFA-4FA8-A749-B289917F4CA0}"/>
              </a:ext>
            </a:extLst>
          </p:cNvPr>
          <p:cNvSpPr txBox="1"/>
          <p:nvPr/>
        </p:nvSpPr>
        <p:spPr>
          <a:xfrm>
            <a:off x="3895018" y="790735"/>
            <a:ext cx="9188777" cy="338554"/>
          </a:xfrm>
          <a:prstGeom prst="rect">
            <a:avLst/>
          </a:prstGeom>
          <a:noFill/>
        </p:spPr>
        <p:txBody>
          <a:bodyPr wrap="square">
            <a:spAutoFit/>
          </a:bodyPr>
          <a:lstStyle/>
          <a:p>
            <a:pPr algn="just"/>
            <a:r>
              <a:rPr lang="ro-RO" sz="1600" b="1" i="1" dirty="0">
                <a:solidFill>
                  <a:srgbClr val="C00000"/>
                </a:solidFill>
                <a:latin typeface="Palatino Linotype" panose="02040502050505030304" pitchFamily="18" charset="0"/>
              </a:rPr>
              <a:t>C</a:t>
            </a:r>
            <a:r>
              <a:rPr lang="pt-BR" sz="1600" b="1" i="1" dirty="0">
                <a:solidFill>
                  <a:srgbClr val="C00000"/>
                </a:solidFill>
                <a:latin typeface="Palatino Linotype" panose="02040502050505030304" pitchFamily="18" charset="0"/>
              </a:rPr>
              <a:t>onstanta Feigenbaum apare în multe alte contexte</a:t>
            </a:r>
            <a:r>
              <a:rPr lang="ro-RO" sz="1600" b="1" i="1" dirty="0">
                <a:solidFill>
                  <a:srgbClr val="C00000"/>
                </a:solidFill>
                <a:latin typeface="Palatino Linotype" panose="02040502050505030304" pitchFamily="18" charset="0"/>
              </a:rPr>
              <a:t>.</a:t>
            </a:r>
            <a:endParaRPr lang="en-US" sz="1600" b="1" i="1" dirty="0">
              <a:solidFill>
                <a:srgbClr val="C00000"/>
              </a:solidFill>
              <a:latin typeface="Palatino Linotype" panose="02040502050505030304" pitchFamily="18" charset="0"/>
            </a:endParaRPr>
          </a:p>
        </p:txBody>
      </p:sp>
      <p:sp>
        <p:nvSpPr>
          <p:cNvPr id="18" name="TextBox 17">
            <a:extLst>
              <a:ext uri="{FF2B5EF4-FFF2-40B4-BE49-F238E27FC236}">
                <a16:creationId xmlns:a16="http://schemas.microsoft.com/office/drawing/2014/main" id="{A4202E89-C251-4F2B-BBC7-024132EFA8B1}"/>
              </a:ext>
            </a:extLst>
          </p:cNvPr>
          <p:cNvSpPr txBox="1"/>
          <p:nvPr/>
        </p:nvSpPr>
        <p:spPr>
          <a:xfrm>
            <a:off x="4483543" y="1339857"/>
            <a:ext cx="7199721" cy="738664"/>
          </a:xfrm>
          <a:prstGeom prst="rect">
            <a:avLst/>
          </a:prstGeom>
          <a:noFill/>
        </p:spPr>
        <p:txBody>
          <a:bodyPr wrap="square">
            <a:spAutoFit/>
          </a:bodyPr>
          <a:lstStyle/>
          <a:p>
            <a:pPr algn="just"/>
            <a:r>
              <a:rPr lang="en-US" altLang="en-US" sz="1400" dirty="0">
                <a:latin typeface="Palatino Linotype" panose="02040502050505030304" pitchFamily="18" charset="0"/>
              </a:rPr>
              <a:t>E</a:t>
            </a:r>
            <a:r>
              <a:rPr lang="ro-RO" altLang="en-US" sz="1400" dirty="0">
                <a:latin typeface="Palatino Linotype" panose="02040502050505030304" pitchFamily="18" charset="0"/>
              </a:rPr>
              <a:t>x</a:t>
            </a:r>
            <a:r>
              <a:rPr lang="en-US" altLang="en-US" sz="1400" dirty="0">
                <a:latin typeface="Palatino Linotype" panose="02040502050505030304" pitchFamily="18" charset="0"/>
              </a:rPr>
              <a:t>: </a:t>
            </a:r>
            <a:r>
              <a:rPr lang="ro-RO" altLang="en-US" sz="1400" dirty="0">
                <a:latin typeface="Palatino Linotype" panose="02040502050505030304" pitchFamily="18" charset="0"/>
              </a:rPr>
              <a:t>Setul </a:t>
            </a:r>
            <a:r>
              <a:rPr lang="en-US" altLang="en-US" sz="1400" b="1" dirty="0">
                <a:solidFill>
                  <a:srgbClr val="FF00FF"/>
                </a:solidFill>
                <a:latin typeface="Palatino Linotype" panose="02040502050505030304" pitchFamily="18" charset="0"/>
              </a:rPr>
              <a:t>Mandelbrot</a:t>
            </a:r>
            <a:endParaRPr lang="en-US" altLang="en-US" sz="1400" dirty="0">
              <a:latin typeface="Palatino Linotype" panose="02040502050505030304" pitchFamily="18" charset="0"/>
            </a:endParaRPr>
          </a:p>
          <a:p>
            <a:pPr lvl="1" algn="just"/>
            <a:r>
              <a:rPr lang="en-US" altLang="en-US" sz="1400" dirty="0">
                <a:latin typeface="Palatino Linotype" panose="02040502050505030304" pitchFamily="18" charset="0"/>
              </a:rPr>
              <a:t>E</a:t>
            </a:r>
            <a:r>
              <a:rPr lang="ro-RO" altLang="en-US" sz="1400" dirty="0">
                <a:latin typeface="Palatino Linotype" panose="02040502050505030304" pitchFamily="18" charset="0"/>
              </a:rPr>
              <a:t>cuația</a:t>
            </a:r>
            <a:r>
              <a:rPr lang="en-US" altLang="en-US" sz="1400" dirty="0">
                <a:latin typeface="Palatino Linotype" panose="02040502050505030304" pitchFamily="18" charset="0"/>
              </a:rPr>
              <a:t>: Z(n+1)=Z(n)</a:t>
            </a:r>
            <a:r>
              <a:rPr lang="en-US" altLang="en-US" sz="1400" baseline="30000" dirty="0">
                <a:latin typeface="Palatino Linotype" panose="02040502050505030304" pitchFamily="18" charset="0"/>
              </a:rPr>
              <a:t>2</a:t>
            </a:r>
            <a:r>
              <a:rPr lang="en-US" altLang="en-US" sz="1400" dirty="0">
                <a:latin typeface="Palatino Linotype" panose="02040502050505030304" pitchFamily="18" charset="0"/>
              </a:rPr>
              <a:t>+C, C </a:t>
            </a:r>
            <a:r>
              <a:rPr lang="ro-RO" altLang="en-US" sz="1400" dirty="0">
                <a:latin typeface="Palatino Linotype" panose="02040502050505030304" pitchFamily="18" charset="0"/>
              </a:rPr>
              <a:t>și</a:t>
            </a:r>
            <a:r>
              <a:rPr lang="en-US" altLang="en-US" sz="1400" dirty="0">
                <a:latin typeface="Palatino Linotype" panose="02040502050505030304" pitchFamily="18" charset="0"/>
              </a:rPr>
              <a:t> Z </a:t>
            </a:r>
            <a:r>
              <a:rPr lang="ro-RO" altLang="en-US" sz="1400" dirty="0">
                <a:latin typeface="Palatino Linotype" panose="02040502050505030304" pitchFamily="18" charset="0"/>
              </a:rPr>
              <a:t>numere imaginare</a:t>
            </a:r>
            <a:r>
              <a:rPr lang="en-US" altLang="en-US" sz="1400" dirty="0">
                <a:latin typeface="Palatino Linotype" panose="02040502050505030304" pitchFamily="18" charset="0"/>
              </a:rPr>
              <a:t>;</a:t>
            </a:r>
          </a:p>
          <a:p>
            <a:pPr lvl="1" algn="just"/>
            <a:r>
              <a:rPr lang="en-US" altLang="en-US" sz="1400" dirty="0">
                <a:latin typeface="Palatino Linotype" panose="02040502050505030304" pitchFamily="18" charset="0"/>
              </a:rPr>
              <a:t>Map</a:t>
            </a:r>
            <a:r>
              <a:rPr lang="ro-RO" altLang="en-US" sz="1400" dirty="0">
                <a:latin typeface="Palatino Linotype" panose="02040502050505030304" pitchFamily="18" charset="0"/>
              </a:rPr>
              <a:t>area</a:t>
            </a:r>
            <a:r>
              <a:rPr lang="en-US" altLang="en-US" sz="1400" dirty="0">
                <a:latin typeface="Palatino Linotype" panose="02040502050505030304" pitchFamily="18" charset="0"/>
              </a:rPr>
              <a:t>: </a:t>
            </a:r>
            <a:r>
              <a:rPr lang="pt-BR" altLang="en-US" sz="1400" dirty="0">
                <a:latin typeface="Palatino Linotype" panose="02040502050505030304" pitchFamily="18" charset="0"/>
              </a:rPr>
              <a:t>reprezintă numărul de iterații necesare </a:t>
            </a:r>
            <a:r>
              <a:rPr lang="en-US" altLang="en-US" sz="1400" dirty="0">
                <a:latin typeface="Palatino Linotype" panose="02040502050505030304" pitchFamily="18" charset="0"/>
              </a:rPr>
              <a:t>|Z(n)|&gt;2</a:t>
            </a:r>
          </a:p>
        </p:txBody>
      </p:sp>
      <p:pic>
        <p:nvPicPr>
          <p:cNvPr id="6" name="Picture 1036">
            <a:extLst>
              <a:ext uri="{FF2B5EF4-FFF2-40B4-BE49-F238E27FC236}">
                <a16:creationId xmlns:a16="http://schemas.microsoft.com/office/drawing/2014/main" id="{854334BF-DB13-4258-90CA-E268CF1B1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637" y="2289089"/>
            <a:ext cx="21209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37">
            <a:extLst>
              <a:ext uri="{FF2B5EF4-FFF2-40B4-BE49-F238E27FC236}">
                <a16:creationId xmlns:a16="http://schemas.microsoft.com/office/drawing/2014/main" id="{AAE3A9B2-E7A4-4CA5-A7B4-F77B9F70E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74" y="2289089"/>
            <a:ext cx="2166938"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38">
            <a:extLst>
              <a:ext uri="{FF2B5EF4-FFF2-40B4-BE49-F238E27FC236}">
                <a16:creationId xmlns:a16="http://schemas.microsoft.com/office/drawing/2014/main" id="{8989EA54-3387-4902-82AA-3348F93CF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3712" y="2289089"/>
            <a:ext cx="2101850"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39">
            <a:extLst>
              <a:ext uri="{FF2B5EF4-FFF2-40B4-BE49-F238E27FC236}">
                <a16:creationId xmlns:a16="http://schemas.microsoft.com/office/drawing/2014/main" id="{0EF4A361-D08C-4DAF-86E4-21C87A414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749" y="4116301"/>
            <a:ext cx="21113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40">
            <a:extLst>
              <a:ext uri="{FF2B5EF4-FFF2-40B4-BE49-F238E27FC236}">
                <a16:creationId xmlns:a16="http://schemas.microsoft.com/office/drawing/2014/main" id="{63EB7252-F302-4654-A408-32653BA428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8187" y="4129001"/>
            <a:ext cx="21209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043">
            <a:extLst>
              <a:ext uri="{FF2B5EF4-FFF2-40B4-BE49-F238E27FC236}">
                <a16:creationId xmlns:a16="http://schemas.microsoft.com/office/drawing/2014/main" id="{048B10AE-64A9-4AC0-B1EF-B8F1754E1090}"/>
              </a:ext>
            </a:extLst>
          </p:cNvPr>
          <p:cNvSpPr>
            <a:spLocks noChangeShapeType="1"/>
          </p:cNvSpPr>
          <p:nvPr/>
        </p:nvSpPr>
        <p:spPr bwMode="auto">
          <a:xfrm>
            <a:off x="10039499" y="2214476"/>
            <a:ext cx="0" cy="166528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wrap="none"/>
          <a:lstStyle/>
          <a:p>
            <a:endParaRPr lang="en-US"/>
          </a:p>
        </p:txBody>
      </p:sp>
      <p:sp>
        <p:nvSpPr>
          <p:cNvPr id="14" name="Line 1044">
            <a:extLst>
              <a:ext uri="{FF2B5EF4-FFF2-40B4-BE49-F238E27FC236}">
                <a16:creationId xmlns:a16="http://schemas.microsoft.com/office/drawing/2014/main" id="{6E621123-84AC-4922-90D9-88B4F4280816}"/>
              </a:ext>
            </a:extLst>
          </p:cNvPr>
          <p:cNvSpPr>
            <a:spLocks noChangeShapeType="1"/>
          </p:cNvSpPr>
          <p:nvPr/>
        </p:nvSpPr>
        <p:spPr bwMode="auto">
          <a:xfrm>
            <a:off x="10096649" y="2174789"/>
            <a:ext cx="1406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Text Box 1041">
            <a:extLst>
              <a:ext uri="{FF2B5EF4-FFF2-40B4-BE49-F238E27FC236}">
                <a16:creationId xmlns:a16="http://schemas.microsoft.com/office/drawing/2014/main" id="{E9AD4505-02F9-451D-820D-6FBA7B2E93F7}"/>
              </a:ext>
            </a:extLst>
          </p:cNvPr>
          <p:cNvSpPr txBox="1">
            <a:spLocks noChangeArrowheads="1"/>
          </p:cNvSpPr>
          <p:nvPr/>
        </p:nvSpPr>
        <p:spPr bwMode="auto">
          <a:xfrm>
            <a:off x="9523281" y="4274268"/>
            <a:ext cx="18498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400" dirty="0">
                <a:latin typeface="Palatino Linotype" panose="02040502050505030304" pitchFamily="18" charset="0"/>
              </a:rPr>
              <a:t>Importanța constantei Feigenbaum:</a:t>
            </a:r>
          </a:p>
          <a:p>
            <a:pPr algn="ctr"/>
            <a:r>
              <a:rPr lang="en-US" altLang="en-US" sz="1400" dirty="0">
                <a:latin typeface="Palatino Linotype" panose="02040502050505030304" pitchFamily="18" charset="0"/>
              </a:rPr>
              <a:t>Este un </a:t>
            </a:r>
            <a:r>
              <a:rPr lang="en-US" altLang="en-US" sz="1400" b="1" i="1" dirty="0">
                <a:solidFill>
                  <a:srgbClr val="C00000"/>
                </a:solidFill>
                <a:latin typeface="Palatino Linotype" panose="02040502050505030304" pitchFamily="18" charset="0"/>
              </a:rPr>
              <a:t>invariant</a:t>
            </a:r>
            <a:r>
              <a:rPr lang="ro-RO" altLang="en-US" sz="1400" b="1" i="1" dirty="0">
                <a:solidFill>
                  <a:srgbClr val="C00000"/>
                </a:solidFill>
                <a:latin typeface="Palatino Linotype" panose="02040502050505030304" pitchFamily="18" charset="0"/>
              </a:rPr>
              <a:t>*</a:t>
            </a:r>
            <a:endParaRPr lang="en-US" altLang="en-US" sz="1400" b="1" i="1" dirty="0">
              <a:solidFill>
                <a:srgbClr val="C00000"/>
              </a:solidFill>
              <a:latin typeface="Palatino Linotype" panose="02040502050505030304" pitchFamily="18" charset="0"/>
            </a:endParaRPr>
          </a:p>
        </p:txBody>
      </p:sp>
      <p:sp>
        <p:nvSpPr>
          <p:cNvPr id="16" name="Text Box 1041">
            <a:extLst>
              <a:ext uri="{FF2B5EF4-FFF2-40B4-BE49-F238E27FC236}">
                <a16:creationId xmlns:a16="http://schemas.microsoft.com/office/drawing/2014/main" id="{6E7284D7-B028-4F64-81F6-FE587CA9E6A9}"/>
              </a:ext>
            </a:extLst>
          </p:cNvPr>
          <p:cNvSpPr txBox="1">
            <a:spLocks noChangeArrowheads="1"/>
          </p:cNvSpPr>
          <p:nvPr/>
        </p:nvSpPr>
        <p:spPr bwMode="auto">
          <a:xfrm>
            <a:off x="7382960" y="5999934"/>
            <a:ext cx="32430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b="1" i="1" dirty="0">
                <a:solidFill>
                  <a:srgbClr val="C00000"/>
                </a:solidFill>
                <a:latin typeface="Palatino Linotype" panose="02040502050505030304" pitchFamily="18" charset="0"/>
              </a:rPr>
              <a:t>invariant</a:t>
            </a:r>
            <a:r>
              <a:rPr lang="ro-RO" altLang="en-US" sz="1200" b="1" i="1" dirty="0">
                <a:solidFill>
                  <a:srgbClr val="C00000"/>
                </a:solidFill>
                <a:latin typeface="Palatino Linotype" panose="02040502050505030304" pitchFamily="18" charset="0"/>
              </a:rPr>
              <a:t>*: este o proprietate deținută de</a:t>
            </a:r>
          </a:p>
          <a:p>
            <a:pPr algn="ctr"/>
            <a:r>
              <a:rPr lang="ro-RO" altLang="en-US" sz="1200" b="1" i="1" dirty="0">
                <a:solidFill>
                  <a:srgbClr val="C00000"/>
                </a:solidFill>
                <a:latin typeface="Palatino Linotype" panose="02040502050505030304" pitchFamily="18" charset="0"/>
              </a:rPr>
              <a:t>  o clasă de obiecte matematice care rămâne neschimbată atunci când se aplică </a:t>
            </a:r>
            <a:r>
              <a:rPr lang="ro-RO" altLang="en-US" sz="1200" b="1" i="1" dirty="0">
                <a:solidFill>
                  <a:srgbClr val="002060"/>
                </a:solidFill>
                <a:latin typeface="Palatino Linotype" panose="02040502050505030304" pitchFamily="18" charset="0"/>
              </a:rPr>
              <a:t>transformări</a:t>
            </a:r>
            <a:r>
              <a:rPr lang="ro-RO" altLang="en-US" sz="1200" b="1" i="1" dirty="0">
                <a:solidFill>
                  <a:srgbClr val="C00000"/>
                </a:solidFill>
                <a:latin typeface="Palatino Linotype" panose="02040502050505030304" pitchFamily="18" charset="0"/>
              </a:rPr>
              <a:t> de un anumit tip obiectelor</a:t>
            </a:r>
            <a:endParaRPr lang="en-US" altLang="en-US" sz="1200" b="1" i="1" dirty="0">
              <a:solidFill>
                <a:srgbClr val="C00000"/>
              </a:solidFill>
              <a:latin typeface="Palatino Linotype" panose="02040502050505030304" pitchFamily="18" charset="0"/>
            </a:endParaRPr>
          </a:p>
        </p:txBody>
      </p:sp>
      <p:sp>
        <p:nvSpPr>
          <p:cNvPr id="17" name="Footer Placeholder 4">
            <a:extLst>
              <a:ext uri="{FF2B5EF4-FFF2-40B4-BE49-F238E27FC236}">
                <a16:creationId xmlns:a16="http://schemas.microsoft.com/office/drawing/2014/main" id="{6903ADCC-19D2-4519-A5C4-949C4E2CFB33}"/>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6125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 calcmode="lin" valueType="num">
                                      <p:cBhvr additive="base">
                                        <p:cTn id="1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512008" y="237028"/>
            <a:ext cx="4224233" cy="369332"/>
          </a:xfrm>
          <a:prstGeom prst="rect">
            <a:avLst/>
          </a:prstGeom>
          <a:noFill/>
        </p:spPr>
        <p:txBody>
          <a:bodyPr wrap="none" rtlCol="0">
            <a:spAutoFit/>
          </a:bodyPr>
          <a:lstStyle/>
          <a:p>
            <a:r>
              <a:rPr lang="ro-RO" b="1" dirty="0">
                <a:latin typeface="Palatino Linotype" panose="02040502050505030304" pitchFamily="18" charset="0"/>
                <a:cs typeface="Times New Roman" panose="02020603050405020304" pitchFamily="18" charset="0"/>
              </a:rPr>
              <a:t>Ce sunt Sistemele Adaptive Complex?</a:t>
            </a:r>
            <a:endParaRPr lang="en-US" b="1"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795" y="68107"/>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5F6C90E-1C4C-4767-BF4E-9414E0C7BA7B}"/>
              </a:ext>
            </a:extLst>
          </p:cNvPr>
          <p:cNvSpPr txBox="1"/>
          <p:nvPr/>
        </p:nvSpPr>
        <p:spPr>
          <a:xfrm>
            <a:off x="4633795" y="1115241"/>
            <a:ext cx="7309007" cy="1815882"/>
          </a:xfrm>
          <a:prstGeom prst="rect">
            <a:avLst/>
          </a:prstGeom>
          <a:noFill/>
        </p:spPr>
        <p:txBody>
          <a:bodyPr wrap="square">
            <a:spAutoFit/>
          </a:bodyPr>
          <a:lstStyle/>
          <a:p>
            <a:pPr algn="just"/>
            <a:r>
              <a:rPr lang="en-US" sz="1400" dirty="0">
                <a:latin typeface="Palatino Linotype" panose="02040502050505030304" pitchFamily="18" charset="0"/>
              </a:rPr>
              <a:t>Sistemele adaptive complexe sunt alcătuite din mulți agenți independenți care concurează asupra resurselor, unde toți agenții au strategii variate, au capacitatea de adaptare și sunt supuși unor presiuni selective în mod natural. Aceste sisteme sunt evolutive, auto-</a:t>
            </a:r>
            <a:r>
              <a:rPr lang="ro-RO" sz="1400" dirty="0">
                <a:latin typeface="Palatino Linotype" panose="02040502050505030304" pitchFamily="18" charset="0"/>
              </a:rPr>
              <a:t>organizate</a:t>
            </a:r>
            <a:r>
              <a:rPr lang="en-US" sz="1400" dirty="0">
                <a:latin typeface="Palatino Linotype" panose="02040502050505030304" pitchFamily="18" charset="0"/>
              </a:rPr>
              <a:t> și descentralizate. Cu cât concurența este mai acerbă, cu atât este mai mare rata de experimentare</a:t>
            </a:r>
            <a:r>
              <a:rPr lang="ro-RO" sz="1400" dirty="0">
                <a:latin typeface="Palatino Linotype" panose="02040502050505030304" pitchFamily="18" charset="0"/>
              </a:rPr>
              <a:t>, </a:t>
            </a:r>
            <a:r>
              <a:rPr lang="en-US" sz="1400" dirty="0">
                <a:latin typeface="Palatino Linotype" panose="02040502050505030304" pitchFamily="18" charset="0"/>
              </a:rPr>
              <a:t>naștere și deces și cu cât este mai mare capacitatea de mutație și adaptare a agenților individuali, cu atât rezistența, anti-</a:t>
            </a:r>
            <a:r>
              <a:rPr lang="ro-RO" sz="1400" dirty="0">
                <a:latin typeface="Palatino Linotype" panose="02040502050505030304" pitchFamily="18" charset="0"/>
              </a:rPr>
              <a:t>fragilitatea</a:t>
            </a:r>
            <a:r>
              <a:rPr lang="en-US" sz="1400" dirty="0">
                <a:latin typeface="Palatino Linotype" panose="02040502050505030304" pitchFamily="18" charset="0"/>
              </a:rPr>
              <a:t> și impactul sistemului general sunt mai mari. Ceea ce funcționează bine se răspândește, ceea ce nu funcționează bine se dizolvă.</a:t>
            </a:r>
          </a:p>
        </p:txBody>
      </p:sp>
      <p:pic>
        <p:nvPicPr>
          <p:cNvPr id="3074" name="Picture 2">
            <a:extLst>
              <a:ext uri="{FF2B5EF4-FFF2-40B4-BE49-F238E27FC236}">
                <a16:creationId xmlns:a16="http://schemas.microsoft.com/office/drawing/2014/main" id="{5494EAA9-19D9-4EB4-B7E4-296603C59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298" y="2858504"/>
            <a:ext cx="6096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13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361209" y="254778"/>
            <a:ext cx="4814138" cy="369332"/>
          </a:xfrm>
          <a:prstGeom prst="rect">
            <a:avLst/>
          </a:prstGeom>
          <a:noFill/>
        </p:spPr>
        <p:txBody>
          <a:bodyPr wrap="none" rtlCol="0">
            <a:spAutoFit/>
          </a:bodyPr>
          <a:lstStyle/>
          <a:p>
            <a:r>
              <a:rPr lang="ro-RO" b="1" dirty="0">
                <a:latin typeface="Palatino Linotype" panose="02040502050505030304" pitchFamily="18" charset="0"/>
                <a:cs typeface="Times New Roman" panose="02020603050405020304" pitchFamily="18" charset="0"/>
              </a:rPr>
              <a:t>Definiții ale Sistemelor Adaptive Complexe</a:t>
            </a:r>
            <a:endParaRPr lang="en-US" b="1"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553" y="185003"/>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7C92D-B089-43A2-B685-802D88A8283F}"/>
              </a:ext>
            </a:extLst>
          </p:cNvPr>
          <p:cNvSpPr txBox="1"/>
          <p:nvPr/>
        </p:nvSpPr>
        <p:spPr>
          <a:xfrm>
            <a:off x="4670331" y="1297881"/>
            <a:ext cx="7430878" cy="5016758"/>
          </a:xfrm>
          <a:prstGeom prst="rect">
            <a:avLst/>
          </a:prstGeom>
          <a:noFill/>
        </p:spPr>
        <p:txBody>
          <a:bodyPr wrap="square">
            <a:spAutoFit/>
          </a:bodyPr>
          <a:lstStyle/>
          <a:p>
            <a:pPr marL="342900" indent="-342900" algn="just">
              <a:buFontTx/>
              <a:buAutoNum type="arabicPeriod"/>
            </a:pPr>
            <a:r>
              <a:rPr lang="ro-RO" altLang="en-US" sz="1600" b="1" dirty="0">
                <a:latin typeface="Palatino Linotype" panose="02040502050505030304" pitchFamily="18" charset="0"/>
              </a:rPr>
              <a:t>Plesk, Lindberg și Zimmerman (1997): </a:t>
            </a:r>
            <a:r>
              <a:rPr lang="ro-RO" altLang="en-US" sz="1600" dirty="0">
                <a:latin typeface="Palatino Linotype" panose="02040502050505030304" pitchFamily="18" charset="0"/>
              </a:rPr>
              <a:t>sistem compus din </a:t>
            </a:r>
            <a:r>
              <a:rPr lang="ro-RO" altLang="en-US" sz="1600" b="1" i="1" dirty="0">
                <a:solidFill>
                  <a:srgbClr val="C00000"/>
                </a:solidFill>
                <a:latin typeface="Palatino Linotype" panose="02040502050505030304" pitchFamily="18" charset="0"/>
              </a:rPr>
              <a:t>agenți individuali </a:t>
            </a:r>
            <a:r>
              <a:rPr lang="ro-RO" altLang="en-US" sz="1600" dirty="0">
                <a:latin typeface="Palatino Linotype" panose="02040502050505030304" pitchFamily="18" charset="0"/>
              </a:rPr>
              <a:t>care au </a:t>
            </a:r>
            <a:r>
              <a:rPr lang="ro-RO" altLang="en-US" sz="1600" b="1" i="1" dirty="0">
                <a:solidFill>
                  <a:srgbClr val="C00000"/>
                </a:solidFill>
                <a:latin typeface="Palatino Linotype" panose="02040502050505030304" pitchFamily="18" charset="0"/>
              </a:rPr>
              <a:t>libertatea</a:t>
            </a:r>
            <a:r>
              <a:rPr lang="ro-RO" altLang="en-US" sz="1600" dirty="0">
                <a:latin typeface="Palatino Linotype" panose="02040502050505030304" pitchFamily="18" charset="0"/>
              </a:rPr>
              <a:t> de a acționa în moduri care </a:t>
            </a:r>
            <a:r>
              <a:rPr lang="ro-RO" altLang="en-US" sz="1600" b="1" i="1" dirty="0">
                <a:solidFill>
                  <a:srgbClr val="C00000"/>
                </a:solidFill>
                <a:latin typeface="Palatino Linotype" panose="02040502050505030304" pitchFamily="18" charset="0"/>
              </a:rPr>
              <a:t>nu sunt total predictibile </a:t>
            </a:r>
            <a:r>
              <a:rPr lang="ro-RO" altLang="en-US" sz="1600" dirty="0">
                <a:latin typeface="Palatino Linotype" panose="02040502050505030304" pitchFamily="18" charset="0"/>
              </a:rPr>
              <a:t>și ale căror </a:t>
            </a:r>
            <a:r>
              <a:rPr lang="ro-RO" altLang="en-US" sz="1600" b="1" i="1" dirty="0">
                <a:solidFill>
                  <a:srgbClr val="C00000"/>
                </a:solidFill>
                <a:latin typeface="Palatino Linotype" panose="02040502050505030304" pitchFamily="18" charset="0"/>
              </a:rPr>
              <a:t>acțiuni</a:t>
            </a:r>
            <a:r>
              <a:rPr lang="ro-RO" altLang="en-US" sz="1600" dirty="0">
                <a:latin typeface="Palatino Linotype" panose="02040502050505030304" pitchFamily="18" charset="0"/>
              </a:rPr>
              <a:t> </a:t>
            </a:r>
            <a:r>
              <a:rPr lang="ro-RO" altLang="en-US" sz="1600" b="1" i="1" dirty="0">
                <a:solidFill>
                  <a:srgbClr val="C00000"/>
                </a:solidFill>
                <a:latin typeface="Palatino Linotype" panose="02040502050505030304" pitchFamily="18" charset="0"/>
              </a:rPr>
              <a:t>sunt interconectate</a:t>
            </a:r>
            <a:r>
              <a:rPr lang="ro-RO" altLang="en-US" sz="1600" dirty="0">
                <a:latin typeface="Palatino Linotype" panose="02040502050505030304" pitchFamily="18" charset="0"/>
              </a:rPr>
              <a:t>, astfel încât acțiunile unui agent </a:t>
            </a:r>
            <a:r>
              <a:rPr lang="ro-RO" altLang="en-US" sz="1600" b="1" i="1" dirty="0">
                <a:solidFill>
                  <a:srgbClr val="C00000"/>
                </a:solidFill>
                <a:latin typeface="Palatino Linotype" panose="02040502050505030304" pitchFamily="18" charset="0"/>
              </a:rPr>
              <a:t>schimbă contextul </a:t>
            </a:r>
            <a:r>
              <a:rPr lang="ro-RO" altLang="en-US" sz="1600" dirty="0">
                <a:latin typeface="Palatino Linotype" panose="02040502050505030304" pitchFamily="18" charset="0"/>
              </a:rPr>
              <a:t>pentru alți agenți.</a:t>
            </a:r>
            <a:endParaRPr lang="ro-RO" altLang="en-US" sz="1600" b="1" dirty="0">
              <a:latin typeface="Palatino Linotype" panose="02040502050505030304" pitchFamily="18" charset="0"/>
            </a:endParaRPr>
          </a:p>
          <a:p>
            <a:pPr marL="342900" indent="-342900" algn="just">
              <a:buFontTx/>
              <a:buAutoNum type="arabicPeriod"/>
            </a:pPr>
            <a:endParaRPr lang="ro-RO" altLang="en-US" sz="1600" b="1" dirty="0">
              <a:latin typeface="Palatino Linotype" panose="02040502050505030304" pitchFamily="18" charset="0"/>
            </a:endParaRPr>
          </a:p>
          <a:p>
            <a:pPr marL="342900" indent="-342900" algn="just">
              <a:buFontTx/>
              <a:buAutoNum type="arabicPeriod"/>
            </a:pPr>
            <a:r>
              <a:rPr lang="ro-RO" altLang="en-US" sz="1600" b="1" dirty="0">
                <a:latin typeface="Palatino Linotype" panose="02040502050505030304" pitchFamily="18" charset="0"/>
              </a:rPr>
              <a:t>Axelrod și Cohen (1999): </a:t>
            </a:r>
            <a:r>
              <a:rPr lang="ro-RO" altLang="en-US" sz="1600" b="1" i="1" dirty="0">
                <a:solidFill>
                  <a:srgbClr val="C00000"/>
                </a:solidFill>
                <a:latin typeface="Palatino Linotype" panose="02040502050505030304" pitchFamily="18" charset="0"/>
              </a:rPr>
              <a:t>varietate, interacțiune și selecție.</a:t>
            </a:r>
          </a:p>
          <a:p>
            <a:pPr marL="342900" indent="-342900" algn="just">
              <a:buAutoNum type="arabicPeriod"/>
            </a:pPr>
            <a:endParaRPr lang="ro-RO" altLang="en-US" sz="1600" b="1" dirty="0">
              <a:latin typeface="Palatino Linotype" panose="02040502050505030304" pitchFamily="18" charset="0"/>
            </a:endParaRPr>
          </a:p>
          <a:p>
            <a:pPr marL="342900" indent="-342900" algn="just">
              <a:buAutoNum type="arabicPeriod"/>
            </a:pPr>
            <a:r>
              <a:rPr lang="ro-RO" altLang="en-US" sz="1600" b="1" dirty="0">
                <a:latin typeface="Palatino Linotype" panose="02040502050505030304" pitchFamily="18" charset="0"/>
              </a:rPr>
              <a:t>Dooley (2002): </a:t>
            </a:r>
            <a:r>
              <a:rPr lang="ro-RO" altLang="en-US" sz="1600" b="1" i="1" dirty="0">
                <a:solidFill>
                  <a:srgbClr val="C00000"/>
                </a:solidFill>
                <a:latin typeface="Palatino Linotype" panose="02040502050505030304" pitchFamily="18" charset="0"/>
              </a:rPr>
              <a:t>ordinea și controlul </a:t>
            </a:r>
            <a:r>
              <a:rPr lang="ro-RO" altLang="en-US" sz="1600" dirty="0">
                <a:latin typeface="Palatino Linotype" panose="02040502050505030304" pitchFamily="18" charset="0"/>
              </a:rPr>
              <a:t>sunt </a:t>
            </a:r>
            <a:r>
              <a:rPr lang="ro-RO" altLang="en-US" sz="1600" b="1" i="1" dirty="0">
                <a:solidFill>
                  <a:srgbClr val="C00000"/>
                </a:solidFill>
                <a:latin typeface="Palatino Linotype" panose="02040502050505030304" pitchFamily="18" charset="0"/>
              </a:rPr>
              <a:t>proprietăți emergente</a:t>
            </a:r>
            <a:r>
              <a:rPr lang="ro-RO" altLang="en-US" sz="1600" dirty="0">
                <a:latin typeface="Palatino Linotype" panose="02040502050505030304" pitchFamily="18" charset="0"/>
              </a:rPr>
              <a:t>, nu predeterminate</a:t>
            </a:r>
            <a:r>
              <a:rPr lang="en-US" altLang="en-US" sz="1600" dirty="0">
                <a:latin typeface="Palatino Linotype" panose="02040502050505030304" pitchFamily="18" charset="0"/>
              </a:rPr>
              <a:t>; </a:t>
            </a:r>
            <a:r>
              <a:rPr lang="ro-RO" altLang="en-US" sz="1600" b="1" i="1" dirty="0">
                <a:solidFill>
                  <a:srgbClr val="C00000"/>
                </a:solidFill>
                <a:latin typeface="Palatino Linotype" panose="02040502050505030304" pitchFamily="18" charset="0"/>
              </a:rPr>
              <a:t>istoria este ireversibilă</a:t>
            </a:r>
            <a:r>
              <a:rPr lang="en-US" altLang="en-US" sz="1600" dirty="0">
                <a:latin typeface="Palatino Linotype" panose="02040502050505030304" pitchFamily="18" charset="0"/>
              </a:rPr>
              <a:t>; </a:t>
            </a:r>
            <a:r>
              <a:rPr lang="ro-RO" altLang="en-US" sz="1600" b="1" i="1" dirty="0">
                <a:solidFill>
                  <a:srgbClr val="C00000"/>
                </a:solidFill>
                <a:latin typeface="Palatino Linotype" panose="02040502050505030304" pitchFamily="18" charset="0"/>
              </a:rPr>
              <a:t>viitorul este incert</a:t>
            </a:r>
            <a:r>
              <a:rPr lang="ro-RO" altLang="en-US" sz="1600" dirty="0">
                <a:latin typeface="Palatino Linotype" panose="02040502050505030304" pitchFamily="18" charset="0"/>
              </a:rPr>
              <a:t>.</a:t>
            </a:r>
          </a:p>
          <a:p>
            <a:pPr marL="342900" indent="-342900" algn="just">
              <a:buAutoNum type="arabicPeriod"/>
            </a:pPr>
            <a:endParaRPr lang="ro-RO" altLang="en-US" sz="1600" dirty="0">
              <a:latin typeface="Palatino Linotype" panose="02040502050505030304" pitchFamily="18" charset="0"/>
            </a:endParaRPr>
          </a:p>
          <a:p>
            <a:pPr marL="342900" indent="-342900" algn="just">
              <a:buAutoNum type="arabicPeriod"/>
            </a:pPr>
            <a:r>
              <a:rPr lang="ro-RO" altLang="en-US" sz="1600" b="1" dirty="0">
                <a:latin typeface="Palatino Linotype" panose="02040502050505030304" pitchFamily="18" charset="0"/>
              </a:rPr>
              <a:t>Levin (2002): </a:t>
            </a:r>
            <a:r>
              <a:rPr lang="ro-RO" altLang="en-US" sz="1600" b="1" i="1" dirty="0">
                <a:solidFill>
                  <a:srgbClr val="C00000"/>
                </a:solidFill>
                <a:latin typeface="Palatino Linotype" panose="02040502050505030304" pitchFamily="18" charset="0"/>
              </a:rPr>
              <a:t>diversitatea și individualitatea componentelor, interacțiunile localizate între aceste componente, existența unui proces autonom</a:t>
            </a:r>
            <a:r>
              <a:rPr lang="ro-RO" altLang="en-US" sz="1600" dirty="0">
                <a:latin typeface="Palatino Linotype" panose="02040502050505030304" pitchFamily="18" charset="0"/>
              </a:rPr>
              <a:t>.</a:t>
            </a:r>
          </a:p>
          <a:p>
            <a:pPr marL="342900" indent="-342900" algn="just">
              <a:buAutoNum type="arabicPeriod"/>
            </a:pPr>
            <a:endParaRPr lang="ro-RO" altLang="en-US" sz="1600" dirty="0">
              <a:latin typeface="Palatino Linotype" panose="02040502050505030304" pitchFamily="18" charset="0"/>
            </a:endParaRPr>
          </a:p>
          <a:p>
            <a:pPr marL="342900" indent="-342900" algn="just">
              <a:buAutoNum type="arabicPeriod"/>
            </a:pPr>
            <a:r>
              <a:rPr lang="ro-RO" altLang="en-US" sz="1600" b="1" dirty="0">
                <a:latin typeface="Palatino Linotype" panose="02040502050505030304" pitchFamily="18" charset="0"/>
              </a:rPr>
              <a:t>Mitleton-Kelly (2003): </a:t>
            </a:r>
            <a:r>
              <a:rPr lang="ro-RO" altLang="en-US" sz="1600" b="1" i="1" dirty="0">
                <a:solidFill>
                  <a:srgbClr val="C00000"/>
                </a:solidFill>
                <a:latin typeface="Palatino Linotype" panose="02040502050505030304" pitchFamily="18" charset="0"/>
              </a:rPr>
              <a:t>conectivitatea, interdependența, coevoluția, istoricitatea, dependența de traiectorie, funcționarea departe-de-echilibru, explorarea spațiului posibilităților, feedback, autoorganizare, emergență.</a:t>
            </a:r>
          </a:p>
          <a:p>
            <a:pPr marL="342900" indent="-342900" algn="just">
              <a:buAutoNum type="arabicPeriod"/>
            </a:pPr>
            <a:endParaRPr lang="ro-RO" altLang="en-US" sz="1600" dirty="0">
              <a:latin typeface="Palatino Linotype" panose="02040502050505030304" pitchFamily="18" charset="0"/>
            </a:endParaRPr>
          </a:p>
          <a:p>
            <a:pPr marL="342900" indent="-342900" algn="just">
              <a:buAutoNum type="arabicPeriod"/>
            </a:pPr>
            <a:r>
              <a:rPr lang="ro-RO" altLang="en-US" sz="1600" b="1" dirty="0">
                <a:latin typeface="Palatino Linotype" panose="02040502050505030304" pitchFamily="18" charset="0"/>
              </a:rPr>
              <a:t>Tesfatsion (2005): </a:t>
            </a:r>
            <a:r>
              <a:rPr lang="ro-RO" altLang="en-US" sz="1600" b="1" i="1" dirty="0">
                <a:solidFill>
                  <a:srgbClr val="C00000"/>
                </a:solidFill>
                <a:latin typeface="Palatino Linotype" panose="02040502050505030304" pitchFamily="18" charset="0"/>
              </a:rPr>
              <a:t>unități interdependente, proprietăți emergente.</a:t>
            </a:r>
          </a:p>
          <a:p>
            <a:pPr marL="342900" indent="-342900" algn="just">
              <a:buAutoNum type="arabicPeriod"/>
            </a:pPr>
            <a:endParaRPr lang="ro-RO" altLang="en-US" sz="1600" b="1" i="1" dirty="0">
              <a:solidFill>
                <a:srgbClr val="C00000"/>
              </a:solidFill>
              <a:latin typeface="Palatino Linotype" panose="02040502050505030304" pitchFamily="18" charset="0"/>
            </a:endParaRPr>
          </a:p>
          <a:p>
            <a:pPr marL="342900" indent="-342900" algn="just">
              <a:buAutoNum type="arabicPeriod"/>
            </a:pPr>
            <a:endParaRPr lang="ro-RO" altLang="en-US" sz="1600" b="1" i="1" dirty="0">
              <a:solidFill>
                <a:srgbClr val="C00000"/>
              </a:solidFill>
              <a:latin typeface="Palatino Linotype" panose="02040502050505030304" pitchFamily="18" charset="0"/>
            </a:endParaRPr>
          </a:p>
        </p:txBody>
      </p:sp>
      <p:sp>
        <p:nvSpPr>
          <p:cNvPr id="6" name="Footer Placeholder 4">
            <a:extLst>
              <a:ext uri="{FF2B5EF4-FFF2-40B4-BE49-F238E27FC236}">
                <a16:creationId xmlns:a16="http://schemas.microsoft.com/office/drawing/2014/main" id="{3B68BD17-C8DD-4AAB-A18A-E5329880CA0D}"/>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64443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473303" y="139587"/>
            <a:ext cx="5141151" cy="646331"/>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Caracteristicele Sistemelor Adaptive Complexe</a:t>
            </a:r>
          </a:p>
          <a:p>
            <a:pPr algn="ctr"/>
            <a:r>
              <a:rPr lang="ro-RO" i="1" dirty="0">
                <a:latin typeface="Palatino Linotype" panose="02040502050505030304" pitchFamily="18" charset="0"/>
                <a:cs typeface="Times New Roman" panose="02020603050405020304" pitchFamily="18" charset="0"/>
              </a:rPr>
              <a:t>(Sisteme dinamice complexe)</a:t>
            </a:r>
            <a:endParaRPr lang="en-US" i="1"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190" y="346811"/>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7C92D-B089-43A2-B685-802D88A8283F}"/>
              </a:ext>
            </a:extLst>
          </p:cNvPr>
          <p:cNvSpPr txBox="1"/>
          <p:nvPr/>
        </p:nvSpPr>
        <p:spPr>
          <a:xfrm>
            <a:off x="4523798" y="906307"/>
            <a:ext cx="7528773" cy="6078587"/>
          </a:xfrm>
          <a:prstGeom prst="rect">
            <a:avLst/>
          </a:prstGeom>
          <a:noFill/>
        </p:spPr>
        <p:txBody>
          <a:bodyPr wrap="square">
            <a:spAutoFit/>
          </a:bodyPr>
          <a:lstStyle/>
          <a:p>
            <a:pPr algn="just"/>
            <a:r>
              <a:rPr lang="ro-RO" altLang="en-US" sz="1500" b="1" i="1" dirty="0">
                <a:solidFill>
                  <a:srgbClr val="C00000"/>
                </a:solidFill>
                <a:latin typeface="Palatino Linotype" panose="02040502050505030304" pitchFamily="18" charset="0"/>
              </a:rPr>
              <a:t>Complex</a:t>
            </a:r>
            <a:r>
              <a:rPr lang="ro-RO" altLang="en-US" sz="1500" dirty="0">
                <a:latin typeface="Palatino Linotype" panose="02040502050505030304" pitchFamily="18" charset="0"/>
              </a:rPr>
              <a:t> = dificil de înțeles sau dificil de prezis</a:t>
            </a:r>
            <a:r>
              <a:rPr lang="en-US" altLang="en-US" sz="1500" dirty="0">
                <a:latin typeface="Palatino Linotype" panose="02040502050505030304" pitchFamily="18" charset="0"/>
              </a:rPr>
              <a:t>;</a:t>
            </a:r>
            <a:endParaRPr lang="ro-RO" altLang="en-US" sz="1500" dirty="0">
              <a:latin typeface="Palatino Linotype" panose="02040502050505030304" pitchFamily="18" charset="0"/>
            </a:endParaRPr>
          </a:p>
          <a:p>
            <a:pPr algn="just"/>
            <a:r>
              <a:rPr lang="ro-RO" altLang="en-US" sz="1500" b="1" i="1" dirty="0">
                <a:solidFill>
                  <a:srgbClr val="C00000"/>
                </a:solidFill>
                <a:latin typeface="Palatino Linotype" panose="02040502050505030304" pitchFamily="18" charset="0"/>
              </a:rPr>
              <a:t>Dinamic</a:t>
            </a:r>
            <a:r>
              <a:rPr lang="ro-RO" altLang="en-US" sz="1500" dirty="0">
                <a:latin typeface="Palatino Linotype" panose="02040502050505030304" pitchFamily="18" charset="0"/>
              </a:rPr>
              <a:t> = mișcare, schimbare</a:t>
            </a:r>
            <a:r>
              <a:rPr lang="en-US" altLang="en-US" sz="1500" dirty="0">
                <a:latin typeface="Palatino Linotype" panose="02040502050505030304" pitchFamily="18" charset="0"/>
              </a:rPr>
              <a:t>;</a:t>
            </a:r>
            <a:endParaRPr lang="ro-RO" altLang="en-US" sz="1500" dirty="0">
              <a:latin typeface="Palatino Linotype" panose="02040502050505030304" pitchFamily="18" charset="0"/>
            </a:endParaRPr>
          </a:p>
          <a:p>
            <a:pPr algn="just"/>
            <a:r>
              <a:rPr lang="ro-RO" altLang="en-US" sz="1500" b="1" i="1" dirty="0">
                <a:solidFill>
                  <a:srgbClr val="C00000"/>
                </a:solidFill>
                <a:latin typeface="Palatino Linotype" panose="02040502050505030304" pitchFamily="18" charset="0"/>
              </a:rPr>
              <a:t>Adaptiv</a:t>
            </a:r>
            <a:r>
              <a:rPr lang="ro-RO" altLang="en-US" sz="1500" dirty="0">
                <a:latin typeface="Palatino Linotype" panose="02040502050505030304" pitchFamily="18" charset="0"/>
              </a:rPr>
              <a:t> = schimbare pentru a se adapta la un mediu sau</a:t>
            </a:r>
            <a:r>
              <a:rPr lang="en-US" altLang="en-US" sz="1500" dirty="0">
                <a:latin typeface="Palatino Linotype" panose="02040502050505030304" pitchFamily="18" charset="0"/>
              </a:rPr>
              <a:t> la o</a:t>
            </a:r>
            <a:r>
              <a:rPr lang="ro-RO" altLang="en-US" sz="1500" dirty="0">
                <a:latin typeface="Palatino Linotype" panose="02040502050505030304" pitchFamily="18" charset="0"/>
              </a:rPr>
              <a:t> condiție</a:t>
            </a:r>
            <a:r>
              <a:rPr lang="en-US" altLang="en-US" sz="1500" dirty="0">
                <a:latin typeface="Palatino Linotype" panose="02040502050505030304" pitchFamily="18" charset="0"/>
              </a:rPr>
              <a:t>.</a:t>
            </a:r>
            <a:endParaRPr lang="ro-RO" altLang="en-US" sz="1500" dirty="0">
              <a:latin typeface="Palatino Linotype" panose="02040502050505030304" pitchFamily="18" charset="0"/>
            </a:endParaRPr>
          </a:p>
          <a:p>
            <a:pPr algn="just"/>
            <a:endParaRPr lang="ro-RO" altLang="en-US" sz="1500" dirty="0">
              <a:latin typeface="Palatino Linotype" panose="02040502050505030304" pitchFamily="18" charset="0"/>
            </a:endParaRPr>
          </a:p>
          <a:p>
            <a:pPr algn="just"/>
            <a:r>
              <a:rPr lang="ro-RO" altLang="en-US" sz="1500" dirty="0">
                <a:latin typeface="Palatino Linotype" panose="02040502050505030304" pitchFamily="18" charset="0"/>
              </a:rPr>
              <a:t>Sistemele complexe sunt colecții de unități simple sau agenți care interacționează într-un sistem. Un sistem complex este un sistem pe scară largă ale cărui comportamente se pot schimba, evolua sau adapta.</a:t>
            </a:r>
          </a:p>
          <a:p>
            <a:pPr algn="just"/>
            <a:endParaRPr lang="ro-RO" altLang="en-US" sz="1500" dirty="0">
              <a:latin typeface="Palatino Linotype" panose="02040502050505030304" pitchFamily="18" charset="0"/>
            </a:endParaRPr>
          </a:p>
          <a:p>
            <a:pPr algn="just"/>
            <a:r>
              <a:rPr lang="ro-RO" altLang="en-US" sz="1500" u="sng" dirty="0">
                <a:latin typeface="Palatino Linotype" panose="02040502050505030304" pitchFamily="18" charset="0"/>
              </a:rPr>
              <a:t>Caracteristici:</a:t>
            </a:r>
          </a:p>
          <a:p>
            <a:pPr marL="285750" indent="-285750" algn="just">
              <a:buFont typeface="Wingdings" panose="05000000000000000000" pitchFamily="2" charset="2"/>
              <a:buChar char="Ø"/>
            </a:pPr>
            <a:r>
              <a:rPr lang="ro-RO" altLang="en-US" sz="1500" dirty="0">
                <a:latin typeface="Palatino Linotype" panose="02040502050505030304" pitchFamily="18" charset="0"/>
              </a:rPr>
              <a:t>Fără lider</a:t>
            </a:r>
          </a:p>
          <a:p>
            <a:pPr marL="285750" indent="-285750" algn="just">
              <a:buFont typeface="Wingdings" panose="05000000000000000000" pitchFamily="2" charset="2"/>
              <a:buChar char="Ø"/>
            </a:pPr>
            <a:r>
              <a:rPr lang="ro-RO" altLang="en-US" sz="1500" dirty="0">
                <a:latin typeface="Palatino Linotype" panose="02040502050505030304" pitchFamily="18" charset="0"/>
              </a:rPr>
              <a:t>Modele emergente: modele care se formează chiar dacă agenții nu au fost „direcționați” să facă un model.</a:t>
            </a:r>
          </a:p>
          <a:p>
            <a:pPr marL="285750" indent="-285750" algn="just">
              <a:buFont typeface="Wingdings" panose="05000000000000000000" pitchFamily="2" charset="2"/>
              <a:buChar char="Ø"/>
            </a:pPr>
            <a:r>
              <a:rPr lang="ro-RO" altLang="en-US" sz="1500" dirty="0">
                <a:latin typeface="Palatino Linotype" panose="02040502050505030304" pitchFamily="18" charset="0"/>
              </a:rPr>
              <a:t>Neliniare: Datele la nivel de sistem, așa cum se pot observa într-un grafic, nu sunt liniare. Adesea buclele feedback determină sistemele să afișeze neliniaritatea.</a:t>
            </a:r>
          </a:p>
          <a:p>
            <a:pPr marL="285750" indent="-285750" algn="just">
              <a:buFont typeface="Wingdings" panose="05000000000000000000" pitchFamily="2" charset="2"/>
              <a:buChar char="Ø"/>
            </a:pPr>
            <a:r>
              <a:rPr lang="ro-RO" altLang="en-US" sz="1500" dirty="0">
                <a:latin typeface="Palatino Linotype" panose="02040502050505030304" pitchFamily="18" charset="0"/>
              </a:rPr>
              <a:t>Auto-organizate: Un sistem în care apare un model ca urmare a faptului că agenții respectă reguli simple fără control extern sau un lider este numit un sistem de „auto-organizare”.</a:t>
            </a:r>
          </a:p>
          <a:p>
            <a:pPr marL="285750" indent="-285750" algn="just">
              <a:buFont typeface="Wingdings" panose="05000000000000000000" pitchFamily="2" charset="2"/>
              <a:buChar char="Ø"/>
            </a:pPr>
            <a:r>
              <a:rPr lang="ro-RO" altLang="en-US" sz="1500" dirty="0">
                <a:latin typeface="Palatino Linotype" panose="02040502050505030304" pitchFamily="18" charset="0"/>
              </a:rPr>
              <a:t>Buclă feedback: Un sistem închis care conține un proces circular în care ieșirea sistemului este returnată sau „alimentată” în sistem ca intrare.</a:t>
            </a:r>
          </a:p>
          <a:p>
            <a:pPr marL="285750" indent="-285750" algn="just">
              <a:buFont typeface="Wingdings" panose="05000000000000000000" pitchFamily="2" charset="2"/>
              <a:buChar char="Ø"/>
            </a:pPr>
            <a:r>
              <a:rPr lang="ro-RO" altLang="en-US" sz="1500" dirty="0">
                <a:latin typeface="Palatino Linotype" panose="02040502050505030304" pitchFamily="18" charset="0"/>
              </a:rPr>
              <a:t>Adaptiv: reacționează la schimbări</a:t>
            </a:r>
          </a:p>
          <a:p>
            <a:pPr marL="285750" indent="-285750" algn="just">
              <a:buFont typeface="Wingdings" panose="05000000000000000000" pitchFamily="2" charset="2"/>
              <a:buChar char="Ø"/>
            </a:pPr>
            <a:r>
              <a:rPr lang="ro-RO" altLang="en-US" sz="1500" dirty="0">
                <a:latin typeface="Palatino Linotype" panose="02040502050505030304" pitchFamily="18" charset="0"/>
              </a:rPr>
              <a:t>Comportamentul haotic al unui sistem: Modificări mici în condițiile inițiale pot genera schimbări mari în rezultatul sistemului.</a:t>
            </a:r>
          </a:p>
          <a:p>
            <a:pPr marL="285750" indent="-285750" algn="just">
              <a:buFont typeface="Wingdings" panose="05000000000000000000" pitchFamily="2" charset="2"/>
              <a:buChar char="Ø"/>
            </a:pPr>
            <a:r>
              <a:rPr lang="ro-RO" altLang="en-US" sz="1500" dirty="0">
                <a:latin typeface="Palatino Linotype" panose="02040502050505030304" pitchFamily="18" charset="0"/>
              </a:rPr>
              <a:t>Stochastic: Comportamentul unui sistem adaptiv complex poate fi inerent stocastic, deoarece elementele sistemului, agenții, pot avea schimbări aleatorii în mișcarea lor și, astfel, în interacțiunile lor.</a:t>
            </a:r>
          </a:p>
          <a:p>
            <a:pPr marL="342900" indent="-342900" algn="just">
              <a:buAutoNum type="arabicPeriod"/>
            </a:pPr>
            <a:endParaRPr lang="ro-RO" altLang="en-US" sz="1400" dirty="0">
              <a:latin typeface="Palatino Linotype" panose="02040502050505030304" pitchFamily="18" charset="0"/>
            </a:endParaRPr>
          </a:p>
        </p:txBody>
      </p:sp>
    </p:spTree>
    <p:extLst>
      <p:ext uri="{BB962C8B-B14F-4D97-AF65-F5344CB8AC3E}">
        <p14:creationId xmlns:p14="http://schemas.microsoft.com/office/powerpoint/2010/main" val="226467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511774" y="125473"/>
            <a:ext cx="5102680" cy="646331"/>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Caracteristicile Sistemelor Adaptive Complexe</a:t>
            </a:r>
          </a:p>
          <a:p>
            <a:pPr algn="ctr"/>
            <a:r>
              <a:rPr lang="ro-RO" i="1" dirty="0">
                <a:latin typeface="Palatino Linotype" panose="02040502050505030304" pitchFamily="18" charset="0"/>
                <a:cs typeface="Times New Roman" panose="02020603050405020304" pitchFamily="18" charset="0"/>
              </a:rPr>
              <a:t>(Sisteme dinamice complexe)</a:t>
            </a:r>
            <a:endParaRPr lang="en-US" i="1"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496" y="296312"/>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7C92D-B089-43A2-B685-802D88A8283F}"/>
              </a:ext>
            </a:extLst>
          </p:cNvPr>
          <p:cNvSpPr txBox="1"/>
          <p:nvPr/>
        </p:nvSpPr>
        <p:spPr>
          <a:xfrm>
            <a:off x="4613652" y="1255300"/>
            <a:ext cx="7578348" cy="954107"/>
          </a:xfrm>
          <a:prstGeom prst="rect">
            <a:avLst/>
          </a:prstGeom>
          <a:noFill/>
        </p:spPr>
        <p:txBody>
          <a:bodyPr wrap="square">
            <a:spAutoFit/>
          </a:bodyPr>
          <a:lstStyle/>
          <a:p>
            <a:pPr algn="just"/>
            <a:r>
              <a:rPr lang="ro-RO" altLang="en-US" sz="1400" dirty="0">
                <a:latin typeface="Palatino Linotype" panose="02040502050505030304" pitchFamily="18" charset="0"/>
              </a:rPr>
              <a:t>Exemplul 1: un sistem format dintr-un profesor și un elev. În această situație ipotetică, să presupunem că studentul nu se implică în realizarea unei teme. Profesorul aruncă o privire asupra temei și acordă studentului o notă proastă. Ca răspuns, studentul este demotivat și depune eforturi chiar mai mici la următoarea sarcină. </a:t>
            </a:r>
          </a:p>
        </p:txBody>
      </p:sp>
      <p:pic>
        <p:nvPicPr>
          <p:cNvPr id="5" name="Picture 4">
            <a:extLst>
              <a:ext uri="{FF2B5EF4-FFF2-40B4-BE49-F238E27FC236}">
                <a16:creationId xmlns:a16="http://schemas.microsoft.com/office/drawing/2014/main" id="{CE9BAFC3-BD74-49C3-A820-614B11033670}"/>
              </a:ext>
            </a:extLst>
          </p:cNvPr>
          <p:cNvPicPr>
            <a:picLocks noChangeAspect="1"/>
          </p:cNvPicPr>
          <p:nvPr/>
        </p:nvPicPr>
        <p:blipFill>
          <a:blip r:embed="rId3"/>
          <a:stretch>
            <a:fillRect/>
          </a:stretch>
        </p:blipFill>
        <p:spPr>
          <a:xfrm>
            <a:off x="5351821" y="3113313"/>
            <a:ext cx="6102009" cy="1960123"/>
          </a:xfrm>
          <a:prstGeom prst="rect">
            <a:avLst/>
          </a:prstGeom>
        </p:spPr>
      </p:pic>
      <p:sp>
        <p:nvSpPr>
          <p:cNvPr id="6" name="TextBox 5">
            <a:extLst>
              <a:ext uri="{FF2B5EF4-FFF2-40B4-BE49-F238E27FC236}">
                <a16:creationId xmlns:a16="http://schemas.microsoft.com/office/drawing/2014/main" id="{25EAE026-D94A-41C2-A24D-6E3439CB1B4E}"/>
              </a:ext>
            </a:extLst>
          </p:cNvPr>
          <p:cNvSpPr txBox="1"/>
          <p:nvPr/>
        </p:nvSpPr>
        <p:spPr>
          <a:xfrm>
            <a:off x="4726496" y="2528537"/>
            <a:ext cx="1743959" cy="1169551"/>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Studentul se gândește </a:t>
            </a:r>
            <a:r>
              <a:rPr lang="ro-RO" sz="1400" dirty="0">
                <a:latin typeface="Times New Roman" panose="02020603050405020304" pitchFamily="18" charset="0"/>
                <a:cs typeface="Times New Roman" panose="02020603050405020304" pitchFamily="18" charset="0"/>
              </a:rPr>
              <a:t>că </a:t>
            </a:r>
            <a:r>
              <a:rPr lang="en-US" sz="1400" dirty="0">
                <a:latin typeface="Times New Roman" panose="02020603050405020304" pitchFamily="18" charset="0"/>
                <a:cs typeface="Times New Roman" panose="02020603050405020304" pitchFamily="18" charset="0"/>
              </a:rPr>
              <a:t>abilitățile</a:t>
            </a:r>
            <a:r>
              <a:rPr lang="ro-RO" sz="1400" dirty="0">
                <a:latin typeface="Times New Roman" panose="02020603050405020304" pitchFamily="18" charset="0"/>
                <a:cs typeface="Times New Roman" panose="02020603050405020304" pitchFamily="18" charset="0"/>
              </a:rPr>
              <a:t> lui</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sunt slabe</a:t>
            </a:r>
            <a:r>
              <a:rPr lang="en-US" sz="1400" dirty="0">
                <a:latin typeface="Times New Roman" panose="02020603050405020304" pitchFamily="18" charset="0"/>
                <a:cs typeface="Times New Roman" panose="02020603050405020304" pitchFamily="18" charset="0"/>
              </a:rPr>
              <a:t> și </a:t>
            </a:r>
            <a:r>
              <a:rPr lang="ro-RO" sz="1400" dirty="0">
                <a:latin typeface="Times New Roman" panose="02020603050405020304" pitchFamily="18" charset="0"/>
                <a:cs typeface="Times New Roman" panose="02020603050405020304" pitchFamily="18" charset="0"/>
              </a:rPr>
              <a:t>neglijează activitățile educaționale.</a:t>
            </a: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D95064-29F0-4D5D-963D-78FF692FCBFF}"/>
              </a:ext>
            </a:extLst>
          </p:cNvPr>
          <p:cNvSpPr txBox="1"/>
          <p:nvPr/>
        </p:nvSpPr>
        <p:spPr>
          <a:xfrm>
            <a:off x="9709871" y="5073436"/>
            <a:ext cx="1743959" cy="738664"/>
          </a:xfrm>
          <a:prstGeom prst="rect">
            <a:avLst/>
          </a:prstGeom>
          <a:noFill/>
        </p:spPr>
        <p:txBody>
          <a:bodyPr wrap="square" rtlCol="0">
            <a:spAutoFit/>
          </a:bodyPr>
          <a:lstStyle/>
          <a:p>
            <a:pPr algn="ctr"/>
            <a:r>
              <a:rPr lang="ro-RO" sz="1400" dirty="0">
                <a:latin typeface="Times New Roman" panose="02020603050405020304" pitchFamily="18" charset="0"/>
                <a:cs typeface="Times New Roman" panose="02020603050405020304" pitchFamily="18" charset="0"/>
              </a:rPr>
              <a:t>Profesorul acordă studentului o notă mică.</a:t>
            </a:r>
            <a:endParaRPr lang="en-US" sz="1400" dirty="0">
              <a:latin typeface="Times New Roman" panose="02020603050405020304" pitchFamily="18" charset="0"/>
              <a:cs typeface="Times New Roman" panose="02020603050405020304" pitchFamily="18" charset="0"/>
            </a:endParaRPr>
          </a:p>
        </p:txBody>
      </p:sp>
      <p:sp>
        <p:nvSpPr>
          <p:cNvPr id="9" name="Footer Placeholder 4">
            <a:extLst>
              <a:ext uri="{FF2B5EF4-FFF2-40B4-BE49-F238E27FC236}">
                <a16:creationId xmlns:a16="http://schemas.microsoft.com/office/drawing/2014/main" id="{9F4B9089-38B3-47C0-A271-84E8C8EFDF5B}"/>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93437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6038-C0AF-4443-A0B5-3BDE61DBB426}"/>
              </a:ext>
            </a:extLst>
          </p:cNvPr>
          <p:cNvSpPr>
            <a:spLocks noGrp="1"/>
          </p:cNvSpPr>
          <p:nvPr>
            <p:ph type="title"/>
          </p:nvPr>
        </p:nvSpPr>
        <p:spPr/>
        <p:txBody>
          <a:bodyPr/>
          <a:lstStyle/>
          <a:p>
            <a:r>
              <a:rPr lang="ro-RO" dirty="0">
                <a:latin typeface="Palatino Linotype" panose="02040502050505030304" pitchFamily="18" charset="0"/>
              </a:rPr>
              <a:t>Agendă</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436E5CE1-4130-4A08-B691-D65C87E08BA2}"/>
              </a:ext>
            </a:extLst>
          </p:cNvPr>
          <p:cNvSpPr>
            <a:spLocks noGrp="1"/>
          </p:cNvSpPr>
          <p:nvPr>
            <p:ph idx="1"/>
          </p:nvPr>
        </p:nvSpPr>
        <p:spPr/>
        <p:txBody>
          <a:bodyPr/>
          <a:lstStyle/>
          <a:p>
            <a:r>
              <a:rPr lang="ro-RO" dirty="0"/>
              <a:t>Apariția și dezvoltarea Ciberneticii</a:t>
            </a:r>
          </a:p>
          <a:p>
            <a:r>
              <a:rPr lang="ro-RO" dirty="0"/>
              <a:t>Definirea Ciberneticii ca Știință</a:t>
            </a:r>
          </a:p>
          <a:p>
            <a:r>
              <a:rPr lang="ro-RO" dirty="0"/>
              <a:t>Sistemul  Adaptiv Complex în Economie</a:t>
            </a:r>
            <a:endParaRPr lang="en-US" dirty="0"/>
          </a:p>
        </p:txBody>
      </p:sp>
      <p:sp>
        <p:nvSpPr>
          <p:cNvPr id="4" name="Footer Placeholder 4">
            <a:extLst>
              <a:ext uri="{FF2B5EF4-FFF2-40B4-BE49-F238E27FC236}">
                <a16:creationId xmlns:a16="http://schemas.microsoft.com/office/drawing/2014/main" id="{CA47F9F4-16CD-4375-82D4-D83B757DF23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7131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511774" y="177116"/>
            <a:ext cx="5102680" cy="646331"/>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Caracteristicile Sistemelor Adaptive Complexe</a:t>
            </a:r>
          </a:p>
          <a:p>
            <a:pPr algn="ctr"/>
            <a:r>
              <a:rPr lang="ro-RO" i="1" dirty="0">
                <a:latin typeface="Palatino Linotype" panose="02040502050505030304" pitchFamily="18" charset="0"/>
                <a:cs typeface="Times New Roman" panose="02020603050405020304" pitchFamily="18" charset="0"/>
              </a:rPr>
              <a:t>(Sisteme dinamice complexe)</a:t>
            </a:r>
            <a:endParaRPr lang="en-US" i="1" dirty="0">
              <a:latin typeface="Palatino Linotype" panose="02040502050505030304" pitchFamily="18" charset="0"/>
              <a:cs typeface="Times New Roman" panose="02020603050405020304" pitchFamily="18" charset="0"/>
            </a:endParaRPr>
          </a:p>
        </p:txBody>
      </p:sp>
      <p:pic>
        <p:nvPicPr>
          <p:cNvPr id="2050" name="Picture 2" descr="Semnul Intrebarii Imagini">
            <a:extLst>
              <a:ext uri="{FF2B5EF4-FFF2-40B4-BE49-F238E27FC236}">
                <a16:creationId xmlns:a16="http://schemas.microsoft.com/office/drawing/2014/main" id="{4166B4B4-53FA-453C-A6A6-F9B3CF38A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225" y="384340"/>
            <a:ext cx="878213" cy="878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47C92D-B089-43A2-B685-802D88A8283F}"/>
              </a:ext>
            </a:extLst>
          </p:cNvPr>
          <p:cNvSpPr txBox="1"/>
          <p:nvPr/>
        </p:nvSpPr>
        <p:spPr>
          <a:xfrm>
            <a:off x="4694072" y="1455839"/>
            <a:ext cx="7455775" cy="954107"/>
          </a:xfrm>
          <a:prstGeom prst="rect">
            <a:avLst/>
          </a:prstGeom>
          <a:noFill/>
        </p:spPr>
        <p:txBody>
          <a:bodyPr wrap="square">
            <a:spAutoFit/>
          </a:bodyPr>
          <a:lstStyle/>
          <a:p>
            <a:pPr algn="just"/>
            <a:r>
              <a:rPr lang="ro-RO" altLang="en-US" sz="1400" dirty="0">
                <a:latin typeface="Palatino Linotype" panose="02040502050505030304" pitchFamily="18" charset="0"/>
              </a:rPr>
              <a:t>Chiar dacă rezultatul este perceput ca negativ - studentul se află într-un spirală descendentă, prin definiție, bucla de feedback este una „pozitivă” sau auto-consolidată. Un grafic al performanței elevului ar putea arăta precum cel de mai jos. În acest scenariu „mai puțin (succesul academic) duce la mai puțin (succesul academic)”</a:t>
            </a:r>
          </a:p>
        </p:txBody>
      </p:sp>
      <p:pic>
        <p:nvPicPr>
          <p:cNvPr id="8" name="Picture 7">
            <a:extLst>
              <a:ext uri="{FF2B5EF4-FFF2-40B4-BE49-F238E27FC236}">
                <a16:creationId xmlns:a16="http://schemas.microsoft.com/office/drawing/2014/main" id="{E2DE16F7-A596-451C-B84C-A4A55EFCE69F}"/>
              </a:ext>
            </a:extLst>
          </p:cNvPr>
          <p:cNvPicPr>
            <a:picLocks noChangeAspect="1"/>
          </p:cNvPicPr>
          <p:nvPr/>
        </p:nvPicPr>
        <p:blipFill>
          <a:blip r:embed="rId3"/>
          <a:stretch>
            <a:fillRect/>
          </a:stretch>
        </p:blipFill>
        <p:spPr>
          <a:xfrm>
            <a:off x="5175331" y="2581155"/>
            <a:ext cx="6543675" cy="3733800"/>
          </a:xfrm>
          <a:prstGeom prst="rect">
            <a:avLst/>
          </a:prstGeom>
        </p:spPr>
      </p:pic>
      <p:sp>
        <p:nvSpPr>
          <p:cNvPr id="7" name="Footer Placeholder 4">
            <a:extLst>
              <a:ext uri="{FF2B5EF4-FFF2-40B4-BE49-F238E27FC236}">
                <a16:creationId xmlns:a16="http://schemas.microsoft.com/office/drawing/2014/main" id="{1016692A-9DEC-46E4-8C32-022D8E4D75F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76416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817519" y="140971"/>
            <a:ext cx="5102680" cy="646331"/>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Caracteristicile Sistemelor Adaptive Complexe</a:t>
            </a:r>
          </a:p>
          <a:p>
            <a:pPr algn="ctr"/>
            <a:r>
              <a:rPr lang="ro-RO" i="1" dirty="0">
                <a:latin typeface="Palatino Linotype" panose="02040502050505030304" pitchFamily="18" charset="0"/>
                <a:cs typeface="Times New Roman" panose="02020603050405020304" pitchFamily="18" charset="0"/>
              </a:rPr>
              <a:t>(Sisteme dinamice complexe)</a:t>
            </a:r>
            <a:endParaRPr lang="en-US" i="1" dirty="0">
              <a:latin typeface="Palatino Linotype" panose="0204050205050503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47C92D-B089-43A2-B685-802D88A8283F}"/>
              </a:ext>
            </a:extLst>
          </p:cNvPr>
          <p:cNvSpPr txBox="1"/>
          <p:nvPr/>
        </p:nvSpPr>
        <p:spPr>
          <a:xfrm>
            <a:off x="4497181" y="987400"/>
            <a:ext cx="7610272" cy="1884003"/>
          </a:xfrm>
          <a:prstGeom prst="rect">
            <a:avLst/>
          </a:prstGeom>
          <a:noFill/>
        </p:spPr>
        <p:txBody>
          <a:bodyPr wrap="square">
            <a:spAutoFit/>
          </a:bodyPr>
          <a:lstStyle/>
          <a:p>
            <a:pPr algn="just"/>
            <a:r>
              <a:rPr lang="ro-RO" altLang="en-US" sz="1400" dirty="0">
                <a:latin typeface="Palatino Linotype" panose="02040502050505030304" pitchFamily="18" charset="0"/>
              </a:rPr>
              <a:t>Exemplul 2: Să presupunem un ecosistem simplu cu două populații: prădători și pradă. Pe măsură ce populația de prădători crește, populația de pradă scade de obicei pe măsură ce prădătorii mănâncă mai mult din pradă. Dar, la un moment dat, prada devine rară și unii prădători mor de foame. Când majoritatea prădătorilor au dispărut (și mai rămân câteva pradători vicleni), atunci populația de pradă se poate regenera în timp. Când populația de pradă crește, o mulțime de hrană devine disponibilă pentru prădătorii rămași și aceștia prosperă și se reproduc. Acest ciclu de variație a populației de prădători și pradă se repetă în timp.</a:t>
            </a:r>
          </a:p>
        </p:txBody>
      </p:sp>
      <p:pic>
        <p:nvPicPr>
          <p:cNvPr id="7" name="Picture 6">
            <a:extLst>
              <a:ext uri="{FF2B5EF4-FFF2-40B4-BE49-F238E27FC236}">
                <a16:creationId xmlns:a16="http://schemas.microsoft.com/office/drawing/2014/main" id="{D97B4491-066A-43DF-92DC-D0633FD279C0}"/>
              </a:ext>
            </a:extLst>
          </p:cNvPr>
          <p:cNvPicPr>
            <a:picLocks noChangeAspect="1"/>
          </p:cNvPicPr>
          <p:nvPr/>
        </p:nvPicPr>
        <p:blipFill>
          <a:blip r:embed="rId2"/>
          <a:stretch>
            <a:fillRect/>
          </a:stretch>
        </p:blipFill>
        <p:spPr>
          <a:xfrm>
            <a:off x="4497181" y="2724732"/>
            <a:ext cx="4156958" cy="2523732"/>
          </a:xfrm>
          <a:prstGeom prst="rect">
            <a:avLst/>
          </a:prstGeom>
        </p:spPr>
      </p:pic>
      <p:pic>
        <p:nvPicPr>
          <p:cNvPr id="5" name="Picture 4">
            <a:extLst>
              <a:ext uri="{FF2B5EF4-FFF2-40B4-BE49-F238E27FC236}">
                <a16:creationId xmlns:a16="http://schemas.microsoft.com/office/drawing/2014/main" id="{36D78208-9612-499C-AB3D-3302BCB705E7}"/>
              </a:ext>
            </a:extLst>
          </p:cNvPr>
          <p:cNvPicPr>
            <a:picLocks noChangeAspect="1"/>
          </p:cNvPicPr>
          <p:nvPr/>
        </p:nvPicPr>
        <p:blipFill>
          <a:blip r:embed="rId3"/>
          <a:stretch>
            <a:fillRect/>
          </a:stretch>
        </p:blipFill>
        <p:spPr>
          <a:xfrm>
            <a:off x="7932477" y="4339276"/>
            <a:ext cx="4174976" cy="2518724"/>
          </a:xfrm>
          <a:prstGeom prst="rect">
            <a:avLst/>
          </a:prstGeom>
        </p:spPr>
      </p:pic>
      <p:sp>
        <p:nvSpPr>
          <p:cNvPr id="8" name="Footer Placeholder 4">
            <a:extLst>
              <a:ext uri="{FF2B5EF4-FFF2-40B4-BE49-F238E27FC236}">
                <a16:creationId xmlns:a16="http://schemas.microsoft.com/office/drawing/2014/main" id="{DA16CBE8-3637-48EE-8BB0-F294F03AAE46}"/>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45469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521759" y="124417"/>
            <a:ext cx="4846198" cy="369332"/>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Proprietățile Sistemelor Adaptive Complexe</a:t>
            </a:r>
          </a:p>
        </p:txBody>
      </p:sp>
      <p:sp>
        <p:nvSpPr>
          <p:cNvPr id="6" name="TextBox 5">
            <a:extLst>
              <a:ext uri="{FF2B5EF4-FFF2-40B4-BE49-F238E27FC236}">
                <a16:creationId xmlns:a16="http://schemas.microsoft.com/office/drawing/2014/main" id="{EA9D626E-D083-4FE7-A7F0-92872336A175}"/>
              </a:ext>
            </a:extLst>
          </p:cNvPr>
          <p:cNvSpPr txBox="1"/>
          <p:nvPr/>
        </p:nvSpPr>
        <p:spPr>
          <a:xfrm>
            <a:off x="5152108" y="1039717"/>
            <a:ext cx="6706746" cy="5693866"/>
          </a:xfrm>
          <a:prstGeom prst="rect">
            <a:avLst/>
          </a:prstGeom>
          <a:noFill/>
        </p:spPr>
        <p:txBody>
          <a:bodyPr wrap="square">
            <a:spAutoFit/>
          </a:bodyPr>
          <a:lstStyle/>
          <a:p>
            <a:pPr marL="285750" indent="-285750" algn="just">
              <a:buFont typeface="Wingdings" panose="05000000000000000000" pitchFamily="2" charset="2"/>
              <a:buChar char="Ø"/>
            </a:pPr>
            <a:r>
              <a:rPr lang="ro-RO" altLang="en-US" sz="1400" dirty="0">
                <a:latin typeface="Palatino Linotype" panose="02040502050505030304" pitchFamily="18" charset="0"/>
              </a:rPr>
              <a:t>Conectivitatea și interdependența</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Coevoluția</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Structuri disipative, funcționarea departe de echilibru și istoria</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Explorarea spațiului posibilităților</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Procesul feedback</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Dependeța de traiectorie, istoricitatea și legea profitului crescător</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Auto-organizarea, emergența și crearea unie noi ordini</a:t>
            </a:r>
            <a:r>
              <a:rPr lang="en-US" altLang="en-US" sz="1400" dirty="0">
                <a:latin typeface="Palatino Linotype" panose="02040502050505030304" pitchFamily="18" charset="0"/>
              </a:rPr>
              <a:t>;</a:t>
            </a:r>
          </a:p>
          <a:p>
            <a:pPr marL="285750" indent="-285750" algn="just">
              <a:buFont typeface="Wingdings" panose="05000000000000000000" pitchFamily="2" charset="2"/>
              <a:buChar char="Ø"/>
            </a:pPr>
            <a:endParaRPr lang="en-US" altLang="en-US" sz="1400" dirty="0">
              <a:latin typeface="Palatino Linotype" panose="02040502050505030304" pitchFamily="18" charset="0"/>
            </a:endParaRPr>
          </a:p>
          <a:p>
            <a:pPr marL="285750" indent="-285750" algn="just">
              <a:buFont typeface="Wingdings" panose="05000000000000000000" pitchFamily="2" charset="2"/>
              <a:buChar char="Ø"/>
            </a:pPr>
            <a:r>
              <a:rPr lang="en-US" altLang="en-US" sz="1400" dirty="0">
                <a:latin typeface="Palatino Linotype" panose="02040502050505030304" pitchFamily="18" charset="0"/>
              </a:rPr>
              <a:t>Reguli simple;</a:t>
            </a:r>
          </a:p>
          <a:p>
            <a:pPr marL="285750" indent="-285750" algn="just">
              <a:buFont typeface="Wingdings" panose="05000000000000000000" pitchFamily="2" charset="2"/>
              <a:buChar char="Ø"/>
            </a:pPr>
            <a:endParaRPr lang="en-US" altLang="en-US" sz="1400" dirty="0">
              <a:latin typeface="Palatino Linotype" panose="02040502050505030304" pitchFamily="18" charset="0"/>
            </a:endParaRPr>
          </a:p>
          <a:p>
            <a:pPr marL="285750" indent="-285750" algn="just">
              <a:buFont typeface="Wingdings" panose="05000000000000000000" pitchFamily="2" charset="2"/>
              <a:buChar char="Ø"/>
            </a:pPr>
            <a:r>
              <a:rPr lang="en-US" altLang="en-US" sz="1400" dirty="0">
                <a:latin typeface="Palatino Linotype" panose="02040502050505030304" pitchFamily="18" charset="0"/>
              </a:rPr>
              <a:t>Sisteme ierarhizate;</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Suboptimalitatea</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Varietatea necesară</a:t>
            </a:r>
            <a:r>
              <a:rPr lang="en-US" altLang="en-US" sz="1400" dirty="0">
                <a:latin typeface="Palatino Linotype" panose="02040502050505030304" pitchFamily="18" charset="0"/>
              </a:rPr>
              <a:t>;</a:t>
            </a: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a:p>
            <a:pPr marL="285750" indent="-285750" algn="just">
              <a:buFont typeface="Wingdings" panose="05000000000000000000" pitchFamily="2" charset="2"/>
              <a:buChar char="Ø"/>
            </a:pPr>
            <a:r>
              <a:rPr lang="ro-RO" altLang="en-US" sz="1400" dirty="0">
                <a:latin typeface="Palatino Linotype" panose="02040502050505030304" pitchFamily="18" charset="0"/>
              </a:rPr>
              <a:t>Funcționarea la limita haosului</a:t>
            </a:r>
            <a:r>
              <a:rPr lang="en-US" altLang="en-US" sz="1400" dirty="0">
                <a:latin typeface="Palatino Linotype" panose="02040502050505030304" pitchFamily="18" charset="0"/>
              </a:rPr>
              <a:t>.</a:t>
            </a:r>
          </a:p>
          <a:p>
            <a:pPr marL="285750" indent="-285750" algn="just">
              <a:buFont typeface="Wingdings" panose="05000000000000000000" pitchFamily="2" charset="2"/>
              <a:buChar char="Ø"/>
            </a:pPr>
            <a:endParaRPr lang="en-US" altLang="en-US" sz="1400" dirty="0">
              <a:latin typeface="Palatino Linotype" panose="02040502050505030304" pitchFamily="18" charset="0"/>
            </a:endParaRPr>
          </a:p>
          <a:p>
            <a:pPr marL="285750" indent="-285750" algn="just">
              <a:buFont typeface="Wingdings" panose="05000000000000000000" pitchFamily="2" charset="2"/>
              <a:buChar char="Ø"/>
            </a:pPr>
            <a:endParaRPr lang="ro-RO" altLang="en-US" sz="1400" dirty="0">
              <a:latin typeface="Palatino Linotype" panose="02040502050505030304" pitchFamily="18" charset="0"/>
            </a:endParaRPr>
          </a:p>
        </p:txBody>
      </p:sp>
      <p:pic>
        <p:nvPicPr>
          <p:cNvPr id="1026" name="Picture 2" descr="Bookish | Funny emoji, Smiley, Emoticons emojis">
            <a:extLst>
              <a:ext uri="{FF2B5EF4-FFF2-40B4-BE49-F238E27FC236}">
                <a16:creationId xmlns:a16="http://schemas.microsoft.com/office/drawing/2014/main" id="{2C54ED8F-6542-4C19-ADA9-D34D5EE11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894" y="4468669"/>
            <a:ext cx="1606063" cy="16060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4CA9E010-16CD-4645-BDF4-24C7A5931A84}"/>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291511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Sistemul Adaptiv Complex</a:t>
            </a:r>
          </a:p>
        </p:txBody>
      </p:sp>
      <p:sp>
        <p:nvSpPr>
          <p:cNvPr id="10" name="TextBox 9">
            <a:extLst>
              <a:ext uri="{FF2B5EF4-FFF2-40B4-BE49-F238E27FC236}">
                <a16:creationId xmlns:a16="http://schemas.microsoft.com/office/drawing/2014/main" id="{CD375D62-6106-4D1B-8553-26D76AADB88F}"/>
              </a:ext>
            </a:extLst>
          </p:cNvPr>
          <p:cNvSpPr txBox="1"/>
          <p:nvPr/>
        </p:nvSpPr>
        <p:spPr>
          <a:xfrm>
            <a:off x="5298023" y="123333"/>
            <a:ext cx="4846198" cy="369332"/>
          </a:xfrm>
          <a:prstGeom prst="rect">
            <a:avLst/>
          </a:prstGeom>
          <a:noFill/>
        </p:spPr>
        <p:txBody>
          <a:bodyPr wrap="none" rtlCol="0">
            <a:spAutoFit/>
          </a:bodyPr>
          <a:lstStyle/>
          <a:p>
            <a:pPr algn="ctr"/>
            <a:r>
              <a:rPr lang="ro-RO" b="1" dirty="0">
                <a:latin typeface="Palatino Linotype" panose="02040502050505030304" pitchFamily="18" charset="0"/>
                <a:cs typeface="Times New Roman" panose="02020603050405020304" pitchFamily="18" charset="0"/>
              </a:rPr>
              <a:t>Proprietățile Sistemelor Adaptive Complexe</a:t>
            </a:r>
          </a:p>
        </p:txBody>
      </p:sp>
      <p:sp>
        <p:nvSpPr>
          <p:cNvPr id="6" name="TextBox 5">
            <a:extLst>
              <a:ext uri="{FF2B5EF4-FFF2-40B4-BE49-F238E27FC236}">
                <a16:creationId xmlns:a16="http://schemas.microsoft.com/office/drawing/2014/main" id="{EA9D626E-D083-4FE7-A7F0-92872336A175}"/>
              </a:ext>
            </a:extLst>
          </p:cNvPr>
          <p:cNvSpPr txBox="1"/>
          <p:nvPr/>
        </p:nvSpPr>
        <p:spPr>
          <a:xfrm>
            <a:off x="5021254" y="694306"/>
            <a:ext cx="1202030" cy="338554"/>
          </a:xfrm>
          <a:prstGeom prst="rect">
            <a:avLst/>
          </a:prstGeom>
          <a:noFill/>
        </p:spPr>
        <p:txBody>
          <a:bodyPr wrap="square">
            <a:spAutoFit/>
          </a:bodyPr>
          <a:lstStyle/>
          <a:p>
            <a:pPr algn="just"/>
            <a:r>
              <a:rPr lang="ro-RO" altLang="en-US" sz="1600" b="1" dirty="0">
                <a:solidFill>
                  <a:srgbClr val="C00000"/>
                </a:solidFill>
                <a:latin typeface="Palatino Linotype" panose="02040502050505030304" pitchFamily="18" charset="0"/>
              </a:rPr>
              <a:t>Emergența</a:t>
            </a:r>
          </a:p>
        </p:txBody>
      </p:sp>
      <p:pic>
        <p:nvPicPr>
          <p:cNvPr id="4" name="Picture 3">
            <a:extLst>
              <a:ext uri="{FF2B5EF4-FFF2-40B4-BE49-F238E27FC236}">
                <a16:creationId xmlns:a16="http://schemas.microsoft.com/office/drawing/2014/main" id="{87542C2A-E9AF-4183-8E65-A0F96DBDF798}"/>
              </a:ext>
            </a:extLst>
          </p:cNvPr>
          <p:cNvPicPr>
            <a:picLocks noChangeAspect="1"/>
          </p:cNvPicPr>
          <p:nvPr/>
        </p:nvPicPr>
        <p:blipFill>
          <a:blip r:embed="rId2"/>
          <a:stretch>
            <a:fillRect/>
          </a:stretch>
        </p:blipFill>
        <p:spPr>
          <a:xfrm>
            <a:off x="5130923" y="1234501"/>
            <a:ext cx="3623769" cy="2011947"/>
          </a:xfrm>
          <a:prstGeom prst="rect">
            <a:avLst/>
          </a:prstGeom>
        </p:spPr>
      </p:pic>
      <p:pic>
        <p:nvPicPr>
          <p:cNvPr id="7" name="Picture 6">
            <a:extLst>
              <a:ext uri="{FF2B5EF4-FFF2-40B4-BE49-F238E27FC236}">
                <a16:creationId xmlns:a16="http://schemas.microsoft.com/office/drawing/2014/main" id="{9985C7B7-E3AE-45C1-84ED-0AE16A385393}"/>
              </a:ext>
            </a:extLst>
          </p:cNvPr>
          <p:cNvPicPr>
            <a:picLocks noChangeAspect="1"/>
          </p:cNvPicPr>
          <p:nvPr/>
        </p:nvPicPr>
        <p:blipFill>
          <a:blip r:embed="rId3"/>
          <a:stretch>
            <a:fillRect/>
          </a:stretch>
        </p:blipFill>
        <p:spPr>
          <a:xfrm>
            <a:off x="9498005" y="3453589"/>
            <a:ext cx="2521514" cy="3119839"/>
          </a:xfrm>
          <a:prstGeom prst="rect">
            <a:avLst/>
          </a:prstGeom>
        </p:spPr>
      </p:pic>
      <p:pic>
        <p:nvPicPr>
          <p:cNvPr id="9" name="Picture 8">
            <a:extLst>
              <a:ext uri="{FF2B5EF4-FFF2-40B4-BE49-F238E27FC236}">
                <a16:creationId xmlns:a16="http://schemas.microsoft.com/office/drawing/2014/main" id="{DB5EDD5C-8D42-4940-A417-F9424BFFB8A4}"/>
              </a:ext>
            </a:extLst>
          </p:cNvPr>
          <p:cNvPicPr>
            <a:picLocks noChangeAspect="1"/>
          </p:cNvPicPr>
          <p:nvPr/>
        </p:nvPicPr>
        <p:blipFill>
          <a:blip r:embed="rId4"/>
          <a:stretch>
            <a:fillRect/>
          </a:stretch>
        </p:blipFill>
        <p:spPr>
          <a:xfrm>
            <a:off x="9351092" y="863583"/>
            <a:ext cx="2668427" cy="2011947"/>
          </a:xfrm>
          <a:prstGeom prst="rect">
            <a:avLst/>
          </a:prstGeom>
        </p:spPr>
      </p:pic>
      <p:pic>
        <p:nvPicPr>
          <p:cNvPr id="12" name="Picture 11">
            <a:extLst>
              <a:ext uri="{FF2B5EF4-FFF2-40B4-BE49-F238E27FC236}">
                <a16:creationId xmlns:a16="http://schemas.microsoft.com/office/drawing/2014/main" id="{E4CFE2C7-4AFB-411A-866D-77117481C1BD}"/>
              </a:ext>
            </a:extLst>
          </p:cNvPr>
          <p:cNvPicPr>
            <a:picLocks noChangeAspect="1"/>
          </p:cNvPicPr>
          <p:nvPr/>
        </p:nvPicPr>
        <p:blipFill>
          <a:blip r:embed="rId5"/>
          <a:stretch>
            <a:fillRect/>
          </a:stretch>
        </p:blipFill>
        <p:spPr>
          <a:xfrm>
            <a:off x="5692741" y="3823338"/>
            <a:ext cx="2111651" cy="2232810"/>
          </a:xfrm>
          <a:prstGeom prst="rect">
            <a:avLst/>
          </a:prstGeom>
        </p:spPr>
      </p:pic>
      <p:sp>
        <p:nvSpPr>
          <p:cNvPr id="13" name="TextBox 12">
            <a:extLst>
              <a:ext uri="{FF2B5EF4-FFF2-40B4-BE49-F238E27FC236}">
                <a16:creationId xmlns:a16="http://schemas.microsoft.com/office/drawing/2014/main" id="{FD221BBF-D5A5-4AD5-942F-04B895D48FE7}"/>
              </a:ext>
            </a:extLst>
          </p:cNvPr>
          <p:cNvSpPr txBox="1"/>
          <p:nvPr/>
        </p:nvSpPr>
        <p:spPr>
          <a:xfrm>
            <a:off x="5774580" y="3378034"/>
            <a:ext cx="2111651" cy="276999"/>
          </a:xfrm>
          <a:prstGeom prst="rect">
            <a:avLst/>
          </a:prstGeom>
          <a:noFill/>
        </p:spPr>
        <p:txBody>
          <a:bodyPr wrap="square" rtlCol="0">
            <a:spAutoFit/>
          </a:bodyPr>
          <a:lstStyle/>
          <a:p>
            <a:pPr algn="ctr"/>
            <a:r>
              <a:rPr lang="ro-RO" sz="1200" dirty="0">
                <a:latin typeface="Times New Roman" panose="02020603050405020304" pitchFamily="18" charset="0"/>
                <a:cs typeface="Times New Roman" panose="02020603050405020304" pitchFamily="18" charset="0"/>
              </a:rPr>
              <a:t>Stol de păsări, bancuri de pești</a:t>
            </a:r>
            <a:endParaRPr lang="en-US" sz="12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87340A4-C2D9-46F5-95B2-BD61B51E20DA}"/>
              </a:ext>
            </a:extLst>
          </p:cNvPr>
          <p:cNvSpPr txBox="1"/>
          <p:nvPr/>
        </p:nvSpPr>
        <p:spPr>
          <a:xfrm>
            <a:off x="5901864" y="6163694"/>
            <a:ext cx="1857081" cy="276999"/>
          </a:xfrm>
          <a:prstGeom prst="rect">
            <a:avLst/>
          </a:prstGeom>
          <a:noFill/>
        </p:spPr>
        <p:txBody>
          <a:bodyPr wrap="square" rtlCol="0">
            <a:spAutoFit/>
          </a:bodyPr>
          <a:lstStyle/>
          <a:p>
            <a:pPr algn="ctr"/>
            <a:r>
              <a:rPr lang="ro-RO" sz="1200" dirty="0">
                <a:latin typeface="Times New Roman" panose="02020603050405020304" pitchFamily="18" charset="0"/>
                <a:cs typeface="Times New Roman" panose="02020603050405020304" pitchFamily="18" charset="0"/>
              </a:rPr>
              <a:t>World Wide Web</a:t>
            </a:r>
            <a:endParaRPr lang="en-US" sz="1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3544A01-5F86-4DAD-AD34-D3E9D3D06B19}"/>
              </a:ext>
            </a:extLst>
          </p:cNvPr>
          <p:cNvSpPr txBox="1"/>
          <p:nvPr/>
        </p:nvSpPr>
        <p:spPr>
          <a:xfrm>
            <a:off x="10018146" y="2887560"/>
            <a:ext cx="1857081" cy="276999"/>
          </a:xfrm>
          <a:prstGeom prst="rect">
            <a:avLst/>
          </a:prstGeom>
          <a:noFill/>
        </p:spPr>
        <p:txBody>
          <a:bodyPr wrap="square" rtlCol="0">
            <a:spAutoFit/>
          </a:bodyPr>
          <a:lstStyle/>
          <a:p>
            <a:pPr algn="ctr"/>
            <a:r>
              <a:rPr lang="ro-RO" sz="1200" dirty="0">
                <a:latin typeface="Times New Roman" panose="02020603050405020304" pitchFamily="18" charset="0"/>
                <a:cs typeface="Times New Roman" panose="02020603050405020304" pitchFamily="18" charset="0"/>
              </a:rPr>
              <a:t>Piața bursieră</a:t>
            </a:r>
            <a:endParaRPr lang="en-US" sz="1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3DDBF04-9D03-4E7D-9203-8C02F827A9EC}"/>
              </a:ext>
            </a:extLst>
          </p:cNvPr>
          <p:cNvSpPr txBox="1"/>
          <p:nvPr/>
        </p:nvSpPr>
        <p:spPr>
          <a:xfrm>
            <a:off x="9619086" y="6573428"/>
            <a:ext cx="2279351" cy="276999"/>
          </a:xfrm>
          <a:prstGeom prst="rect">
            <a:avLst/>
          </a:prstGeom>
          <a:noFill/>
        </p:spPr>
        <p:txBody>
          <a:bodyPr wrap="square" rtlCol="0">
            <a:spAutoFit/>
          </a:bodyPr>
          <a:lstStyle/>
          <a:p>
            <a:pPr algn="ctr"/>
            <a:r>
              <a:rPr lang="ro-RO" sz="1200" dirty="0">
                <a:latin typeface="Times New Roman" panose="02020603050405020304" pitchFamily="18" charset="0"/>
                <a:cs typeface="Times New Roman" panose="02020603050405020304" pitchFamily="18" charset="0"/>
              </a:rPr>
              <a:t>Movila </a:t>
            </a:r>
            <a:r>
              <a:rPr lang="en-US" sz="1200" dirty="0">
                <a:latin typeface="Times New Roman" panose="02020603050405020304" pitchFamily="18" charset="0"/>
                <a:cs typeface="Times New Roman" panose="02020603050405020304" pitchFamily="18" charset="0"/>
              </a:rPr>
              <a:t>“Catedralei” de termite</a:t>
            </a:r>
          </a:p>
        </p:txBody>
      </p:sp>
      <p:sp>
        <p:nvSpPr>
          <p:cNvPr id="14" name="Footer Placeholder 4">
            <a:extLst>
              <a:ext uri="{FF2B5EF4-FFF2-40B4-BE49-F238E27FC236}">
                <a16:creationId xmlns:a16="http://schemas.microsoft.com/office/drawing/2014/main" id="{C46F3612-01DD-41C4-8257-900144A4639B}"/>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570654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bg2">
                <a:tint val="90000"/>
                <a:lumMod val="120000"/>
              </a:schemeClr>
            </a:gs>
            <a:gs pos="83000">
              <a:schemeClr val="bg2">
                <a:shade val="98000"/>
                <a:satMod val="120000"/>
                <a:lumMod val="98000"/>
              </a:schemeClr>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AEE03-BE10-4A20-A736-3C517325996C}"/>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Sistem</a:t>
            </a:r>
            <a:r>
              <a:rPr lang="ro-RO" sz="3200" dirty="0">
                <a:latin typeface="Times New Roman" panose="02020603050405020304" pitchFamily="18" charset="0"/>
                <a:cs typeface="Times New Roman" panose="02020603050405020304" pitchFamily="18" charset="0"/>
              </a:rPr>
              <a:t>ele</a:t>
            </a:r>
            <a:r>
              <a:rPr lang="en-US" sz="3200" dirty="0">
                <a:latin typeface="Times New Roman" panose="02020603050405020304" pitchFamily="18" charset="0"/>
                <a:cs typeface="Times New Roman" panose="02020603050405020304" pitchFamily="18" charset="0"/>
              </a:rPr>
              <a:t> Adaptiv</a:t>
            </a:r>
            <a:r>
              <a:rPr lang="ro-RO" sz="3200" dirty="0">
                <a:latin typeface="Times New Roman" panose="02020603050405020304" pitchFamily="18" charset="0"/>
                <a:cs typeface="Times New Roman" panose="02020603050405020304" pitchFamily="18" charset="0"/>
              </a:rPr>
              <a:t>e</a:t>
            </a:r>
            <a:r>
              <a:rPr lang="en-US" sz="3200" dirty="0">
                <a:latin typeface="Times New Roman" panose="02020603050405020304" pitchFamily="18" charset="0"/>
                <a:cs typeface="Times New Roman" panose="02020603050405020304" pitchFamily="18" charset="0"/>
              </a:rPr>
              <a:t> Complex</a:t>
            </a:r>
            <a:r>
              <a:rPr lang="ro-RO" sz="3200" dirty="0">
                <a:latin typeface="Times New Roman" panose="02020603050405020304" pitchFamily="18" charset="0"/>
                <a:cs typeface="Times New Roman" panose="02020603050405020304" pitchFamily="18" charset="0"/>
              </a:rPr>
              <a:t>e în Economie</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A9D626E-D083-4FE7-A7F0-92872336A175}"/>
              </a:ext>
            </a:extLst>
          </p:cNvPr>
          <p:cNvSpPr txBox="1"/>
          <p:nvPr/>
        </p:nvSpPr>
        <p:spPr>
          <a:xfrm>
            <a:off x="5021253" y="694306"/>
            <a:ext cx="6924313" cy="4524315"/>
          </a:xfrm>
          <a:prstGeom prst="rect">
            <a:avLst/>
          </a:prstGeom>
          <a:noFill/>
        </p:spPr>
        <p:txBody>
          <a:bodyPr wrap="square">
            <a:spAutoFit/>
          </a:bodyPr>
          <a:lstStyle/>
          <a:p>
            <a:pPr algn="just"/>
            <a:r>
              <a:rPr lang="ro-RO" altLang="en-US" sz="1600" dirty="0">
                <a:latin typeface="Palatino Linotype" panose="02040502050505030304" pitchFamily="18" charset="0"/>
              </a:rPr>
              <a:t>Sistemele adaptive complexe se găsesc peste tot în jurul nostru, iar științele complexități confirmă faptul că marea majoritate a sistemelor reale sunt complexe. Ecosistemele naturale, sistemul atmosferic, traficul rutier, organizațiile sociale, grupurile terorise, piețele ș.a. sunt sisteme adaptive complexe.</a:t>
            </a:r>
          </a:p>
          <a:p>
            <a:pPr algn="just"/>
            <a:r>
              <a:rPr lang="ro-RO" altLang="en-US" sz="1600" dirty="0">
                <a:latin typeface="Palatino Linotype" panose="02040502050505030304" pitchFamily="18" charset="0"/>
              </a:rPr>
              <a:t>Economia, privită ca sistem adaptiv complex, are o structură formată dintr-o multitudine de sisteme cibernetice distincte, mergând de la întreprindere și până la sistemul economiei globale. </a:t>
            </a:r>
          </a:p>
          <a:p>
            <a:pPr algn="just"/>
            <a:endParaRPr lang="ro-RO" altLang="en-US" sz="1600" dirty="0">
              <a:latin typeface="Palatino Linotype" panose="02040502050505030304" pitchFamily="18" charset="0"/>
            </a:endParaRPr>
          </a:p>
          <a:p>
            <a:pPr algn="just"/>
            <a:r>
              <a:rPr lang="ro-RO" altLang="en-US" sz="1600" u="sng" dirty="0">
                <a:latin typeface="Palatino Linotype" panose="02040502050505030304" pitchFamily="18" charset="0"/>
              </a:rPr>
              <a:t>Clasificarea sistemelor adaptive complexe din economie:</a:t>
            </a:r>
          </a:p>
          <a:p>
            <a:pPr algn="just"/>
            <a:endParaRPr lang="ro-RO" altLang="en-US" sz="1600" u="sng" dirty="0">
              <a:latin typeface="Palatino Linotype" panose="02040502050505030304" pitchFamily="18" charset="0"/>
            </a:endParaRPr>
          </a:p>
          <a:p>
            <a:pPr marL="342900" indent="-342900" algn="just">
              <a:buAutoNum type="arabicPeriod"/>
            </a:pPr>
            <a:r>
              <a:rPr lang="ro-RO" altLang="en-US" sz="1600" b="1" dirty="0">
                <a:solidFill>
                  <a:srgbClr val="C00000"/>
                </a:solidFill>
                <a:latin typeface="Palatino Linotype" panose="02040502050505030304" pitchFamily="18" charset="0"/>
              </a:rPr>
              <a:t>Întreprinderea</a:t>
            </a:r>
          </a:p>
          <a:p>
            <a:pPr marL="342900" indent="-342900" algn="just">
              <a:buAutoNum type="arabicPeriod"/>
            </a:pPr>
            <a:r>
              <a:rPr lang="ro-RO" altLang="en-US" sz="1600" b="1" dirty="0">
                <a:solidFill>
                  <a:srgbClr val="C00000"/>
                </a:solidFill>
                <a:latin typeface="Palatino Linotype" panose="02040502050505030304" pitchFamily="18" charset="0"/>
              </a:rPr>
              <a:t>Banca Comercială</a:t>
            </a:r>
          </a:p>
          <a:p>
            <a:pPr marL="342900" indent="-342900" algn="just">
              <a:buAutoNum type="arabicPeriod"/>
            </a:pPr>
            <a:r>
              <a:rPr lang="ro-RO" altLang="en-US" sz="1600" b="1" dirty="0">
                <a:solidFill>
                  <a:srgbClr val="C00000"/>
                </a:solidFill>
                <a:latin typeface="Palatino Linotype" panose="02040502050505030304" pitchFamily="18" charset="0"/>
              </a:rPr>
              <a:t>Piața financiară</a:t>
            </a:r>
          </a:p>
          <a:p>
            <a:pPr marL="342900" indent="-342900" algn="just">
              <a:buAutoNum type="arabicPeriod"/>
            </a:pPr>
            <a:r>
              <a:rPr lang="ro-RO" altLang="en-US" sz="1600" b="1" dirty="0">
                <a:solidFill>
                  <a:srgbClr val="C00000"/>
                </a:solidFill>
                <a:latin typeface="Palatino Linotype" panose="02040502050505030304" pitchFamily="18" charset="0"/>
              </a:rPr>
              <a:t>Economia națională</a:t>
            </a:r>
          </a:p>
          <a:p>
            <a:pPr marL="342900" indent="-342900" algn="just">
              <a:buAutoNum type="arabicPeriod"/>
            </a:pPr>
            <a:r>
              <a:rPr lang="ro-RO" altLang="en-US" sz="1600" b="1" dirty="0">
                <a:solidFill>
                  <a:srgbClr val="C00000"/>
                </a:solidFill>
                <a:latin typeface="Palatino Linotype" panose="02040502050505030304" pitchFamily="18" charset="0"/>
              </a:rPr>
              <a:t>Economia globală</a:t>
            </a:r>
          </a:p>
          <a:p>
            <a:pPr marL="342900" indent="-342900" algn="just">
              <a:buAutoNum type="arabicPeriod"/>
            </a:pPr>
            <a:endParaRPr lang="ro-RO" altLang="en-US" sz="1600" b="1" dirty="0">
              <a:solidFill>
                <a:srgbClr val="C00000"/>
              </a:solidFill>
              <a:latin typeface="Palatino Linotype" panose="02040502050505030304" pitchFamily="18" charset="0"/>
            </a:endParaRPr>
          </a:p>
          <a:p>
            <a:pPr algn="just"/>
            <a:endParaRPr lang="ro-RO" altLang="en-US" sz="1600" b="1" dirty="0">
              <a:solidFill>
                <a:srgbClr val="C00000"/>
              </a:solidFill>
              <a:latin typeface="Palatino Linotype" panose="02040502050505030304" pitchFamily="18" charset="0"/>
            </a:endParaRPr>
          </a:p>
        </p:txBody>
      </p:sp>
      <p:sp>
        <p:nvSpPr>
          <p:cNvPr id="4" name="Footer Placeholder 4">
            <a:extLst>
              <a:ext uri="{FF2B5EF4-FFF2-40B4-BE49-F238E27FC236}">
                <a16:creationId xmlns:a16="http://schemas.microsoft.com/office/drawing/2014/main" id="{9D8845E7-A531-4A38-BA11-2AFED69DB26A}"/>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33972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2F2B-950A-4D1B-960E-0735209FC7B7}"/>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Temă</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3780BE-4867-42F8-9A89-ECDDD0D31D65}"/>
              </a:ext>
            </a:extLst>
          </p:cNvPr>
          <p:cNvSpPr>
            <a:spLocks noGrp="1"/>
          </p:cNvSpPr>
          <p:nvPr>
            <p:ph idx="1"/>
          </p:nvPr>
        </p:nvSpPr>
        <p:spPr>
          <a:xfrm>
            <a:off x="4649821" y="1300800"/>
            <a:ext cx="7542179" cy="5248622"/>
          </a:xfrm>
        </p:spPr>
        <p:txBody>
          <a:bodyPr>
            <a:normAutofit fontScale="85000" lnSpcReduction="10000"/>
          </a:bodyPr>
          <a:lstStyle/>
          <a:p>
            <a:r>
              <a:rPr lang="ro-RO" dirty="0"/>
              <a:t>Tema 1: </a:t>
            </a:r>
            <a:r>
              <a:rPr lang="en-US" i="1" dirty="0">
                <a:solidFill>
                  <a:srgbClr val="0070C0"/>
                </a:solidFill>
              </a:rPr>
              <a:t>CYBERNETICS: A map of the Superscience</a:t>
            </a:r>
            <a:endParaRPr lang="ro-RO" i="1" dirty="0">
              <a:solidFill>
                <a:srgbClr val="0070C0"/>
              </a:solidFill>
            </a:endParaRPr>
          </a:p>
          <a:p>
            <a:pPr marL="0" indent="0">
              <a:buNone/>
            </a:pPr>
            <a:r>
              <a:rPr lang="en-US" dirty="0">
                <a:hlinkClick r:id="rId2"/>
              </a:rPr>
              <a:t>https://www.youtube.com/watch?v=OaBiQBliBeE&amp;feature=emb_title</a:t>
            </a:r>
            <a:r>
              <a:rPr lang="ro-RO" dirty="0"/>
              <a:t> </a:t>
            </a:r>
          </a:p>
          <a:p>
            <a:pPr marL="0" indent="0">
              <a:buNone/>
            </a:pPr>
            <a:endParaRPr lang="ro-RO" dirty="0"/>
          </a:p>
          <a:p>
            <a:pPr algn="just"/>
            <a:r>
              <a:rPr lang="ro-RO" dirty="0"/>
              <a:t>Tema 2: </a:t>
            </a:r>
            <a:r>
              <a:rPr lang="en-US" i="1" dirty="0"/>
              <a:t> </a:t>
            </a:r>
            <a:r>
              <a:rPr lang="ro-RO" i="1" dirty="0"/>
              <a:t>Conform lui </a:t>
            </a:r>
            <a:r>
              <a:rPr lang="en-US" i="1" dirty="0"/>
              <a:t>C. Francois în „International Encyclopedia of</a:t>
            </a:r>
            <a:r>
              <a:rPr lang="ro-RO" i="1" dirty="0"/>
              <a:t> </a:t>
            </a:r>
            <a:r>
              <a:rPr lang="en-US" i="1" dirty="0"/>
              <a:t>Systems and Cybernetics” (1997), apariţia şi dezvoltarea ciberneticii poate</a:t>
            </a:r>
            <a:r>
              <a:rPr lang="ro-RO" i="1" dirty="0"/>
              <a:t> </a:t>
            </a:r>
            <a:r>
              <a:rPr lang="en-US" i="1" dirty="0"/>
              <a:t>fi împărţită în patru mari perioade: Precursorii; Întemeietorii; Pionierii şi</a:t>
            </a:r>
            <a:r>
              <a:rPr lang="ro-RO" i="1" dirty="0"/>
              <a:t> </a:t>
            </a:r>
            <a:r>
              <a:rPr lang="en-US" i="1" dirty="0"/>
              <a:t>Inovatorii.</a:t>
            </a:r>
            <a:r>
              <a:rPr lang="ro-RO" i="1" dirty="0"/>
              <a:t> Fiecare dintre aceste perioade a fost marcată de contribuţiile unor personalităţi într-adevăr excepţionale care au dus la progresul accelerat al ştiinţei ciberneticii, dar şi la apariţia unor domenii ştiinţifice noi, care au apărut şi s-au dezvoltat în perioada extrem de fertilă pentru cunoaşterea ştiinţifică imediat următoare celui de-al doilea război mondial. </a:t>
            </a:r>
            <a:r>
              <a:rPr lang="ro-RO" i="1" dirty="0">
                <a:solidFill>
                  <a:srgbClr val="0070C0"/>
                </a:solidFill>
              </a:rPr>
              <a:t>Fiecare student va alege o personalitate care a contribuit la dezvoltarea ciberneticii ca știință și va rezuma în maxim 2 pagini cele mai importante contribuții, cărți, articole sau alte informații semnificative. Reprezentantul grupei va centraliza temele și le va trimite pe adresa instituțională </a:t>
            </a:r>
            <a:r>
              <a:rPr lang="ro-RO" i="1" dirty="0">
                <a:solidFill>
                  <a:srgbClr val="0070C0"/>
                </a:solidFill>
                <a:hlinkClick r:id="rId3"/>
              </a:rPr>
              <a:t>ionut.nica@csie.ase.ro</a:t>
            </a:r>
            <a:endParaRPr lang="ro-RO" i="1" dirty="0">
              <a:solidFill>
                <a:srgbClr val="0070C0"/>
              </a:solidFill>
            </a:endParaRPr>
          </a:p>
          <a:p>
            <a:pPr algn="just"/>
            <a:r>
              <a:rPr lang="ro-RO" i="1" dirty="0"/>
              <a:t>Tema 3: Se va descărca NetLogo și se va instala pe laptop/calculator.</a:t>
            </a:r>
          </a:p>
          <a:p>
            <a:pPr marL="0" indent="0" algn="just">
              <a:buNone/>
            </a:pPr>
            <a:r>
              <a:rPr lang="ro-RO" dirty="0">
                <a:hlinkClick r:id="rId4"/>
              </a:rPr>
              <a:t>https://ccl.northwestern.edu/netlogo/</a:t>
            </a:r>
            <a:r>
              <a:rPr lang="ro-RO" dirty="0"/>
              <a:t> </a:t>
            </a:r>
          </a:p>
          <a:p>
            <a:pPr marL="0" indent="0">
              <a:buNone/>
            </a:pPr>
            <a:endParaRPr lang="ro-RO" dirty="0"/>
          </a:p>
          <a:p>
            <a:pPr marL="0" indent="0">
              <a:buNone/>
            </a:pPr>
            <a:endParaRPr lang="ro-RO" dirty="0"/>
          </a:p>
          <a:p>
            <a:pPr marL="0" indent="0">
              <a:buNone/>
            </a:pPr>
            <a:endParaRPr lang="en-US" dirty="0"/>
          </a:p>
          <a:p>
            <a:endParaRPr lang="en-US" dirty="0"/>
          </a:p>
        </p:txBody>
      </p:sp>
      <p:sp>
        <p:nvSpPr>
          <p:cNvPr id="4" name="Footer Placeholder 4">
            <a:extLst>
              <a:ext uri="{FF2B5EF4-FFF2-40B4-BE49-F238E27FC236}">
                <a16:creationId xmlns:a16="http://schemas.microsoft.com/office/drawing/2014/main" id="{5FD572CB-27CE-42AE-BB97-F2CF32CF9455}"/>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55617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608-55ED-422D-8287-8F2B1020ABB6}"/>
              </a:ext>
            </a:extLst>
          </p:cNvPr>
          <p:cNvSpPr>
            <a:spLocks noGrp="1"/>
          </p:cNvSpPr>
          <p:nvPr>
            <p:ph type="title"/>
          </p:nvPr>
        </p:nvSpPr>
        <p:spPr/>
        <p:txBody>
          <a:bodyPr/>
          <a:lstStyle/>
          <a:p>
            <a:r>
              <a:rPr lang="ro-RO" dirty="0">
                <a:latin typeface="Palatino Linotype" panose="02040502050505030304" pitchFamily="18" charset="0"/>
              </a:rPr>
              <a:t>Organizare seminar</a:t>
            </a:r>
            <a:endParaRPr lang="en-US" dirty="0">
              <a:latin typeface="Palatino Linotype" panose="02040502050505030304" pitchFamily="18" charset="0"/>
            </a:endParaRPr>
          </a:p>
        </p:txBody>
      </p:sp>
      <p:sp>
        <p:nvSpPr>
          <p:cNvPr id="3" name="Content Placeholder 2">
            <a:extLst>
              <a:ext uri="{FF2B5EF4-FFF2-40B4-BE49-F238E27FC236}">
                <a16:creationId xmlns:a16="http://schemas.microsoft.com/office/drawing/2014/main" id="{77105412-BBCB-4057-B327-96A58BA142D0}"/>
              </a:ext>
            </a:extLst>
          </p:cNvPr>
          <p:cNvSpPr>
            <a:spLocks noGrp="1"/>
          </p:cNvSpPr>
          <p:nvPr>
            <p:ph idx="1"/>
          </p:nvPr>
        </p:nvSpPr>
        <p:spPr>
          <a:xfrm>
            <a:off x="4564158" y="639920"/>
            <a:ext cx="7130373" cy="5578159"/>
          </a:xfrm>
        </p:spPr>
        <p:txBody>
          <a:bodyPr>
            <a:normAutofit fontScale="85000" lnSpcReduction="20000"/>
          </a:bodyPr>
          <a:lstStyle/>
          <a:p>
            <a:pPr marL="0" indent="0">
              <a:buNone/>
            </a:pPr>
            <a:endParaRPr lang="en-US" dirty="0"/>
          </a:p>
          <a:p>
            <a:pPr marL="0" indent="0">
              <a:buNone/>
            </a:pPr>
            <a:r>
              <a:rPr lang="en-US" b="1" u="sng" dirty="0"/>
              <a:t>Fișa disciplinei:</a:t>
            </a:r>
            <a:endParaRPr lang="ro-RO" b="1" u="sng" dirty="0"/>
          </a:p>
          <a:p>
            <a:r>
              <a:rPr lang="en-US" dirty="0">
                <a:hlinkClick r:id="rId2"/>
              </a:rPr>
              <a:t>https://fisadisciplina.ase.ro/Default.aspx?IDD=72696&amp;IDF=7&amp;IDL=RO</a:t>
            </a:r>
            <a:r>
              <a:rPr lang="ro-RO" dirty="0"/>
              <a:t> </a:t>
            </a:r>
            <a:endParaRPr lang="en-US" dirty="0"/>
          </a:p>
          <a:p>
            <a:pPr marL="0" indent="0">
              <a:buNone/>
            </a:pPr>
            <a:r>
              <a:rPr lang="en-US" b="1" u="sng" dirty="0"/>
              <a:t>Punctaj: </a:t>
            </a:r>
            <a:endParaRPr lang="ro-RO" b="1" u="sng" dirty="0"/>
          </a:p>
          <a:p>
            <a:r>
              <a:rPr lang="en-US" dirty="0"/>
              <a:t>Se pot obține maxim 3 puncte din 10 pentru activitatea de seminar.</a:t>
            </a:r>
          </a:p>
          <a:p>
            <a:pPr algn="just"/>
            <a:r>
              <a:rPr lang="en-US" dirty="0"/>
              <a:t> → 1 punct – se </a:t>
            </a:r>
            <a:r>
              <a:rPr lang="ro-RO" dirty="0"/>
              <a:t>notează interactivitatea studenților, participarea directă la discuțiile</a:t>
            </a:r>
            <a:r>
              <a:rPr lang="en-US" dirty="0"/>
              <a:t> legate de identificare și </a:t>
            </a:r>
            <a:r>
              <a:rPr lang="ro-RO" dirty="0"/>
              <a:t>rezolvarea unor exemple de modele cibernetice aplicate în economie</a:t>
            </a:r>
            <a:endParaRPr lang="en-US" dirty="0"/>
          </a:p>
          <a:p>
            <a:pPr algn="just"/>
            <a:r>
              <a:rPr lang="en-US" dirty="0"/>
              <a:t> → 2 puncte – </a:t>
            </a:r>
            <a:r>
              <a:rPr lang="ro-RO" dirty="0"/>
              <a:t>se evaluează capacitatea studenților de a elabora un proiect de cercetare pe o tematică stabilită. Se evaluează calitatea științifică a lucrării, gradul de documentare, pertinența concluziilor formulate etc</a:t>
            </a:r>
            <a:r>
              <a:rPr lang="en-US" dirty="0"/>
              <a:t>. </a:t>
            </a:r>
          </a:p>
          <a:p>
            <a:pPr marL="0" indent="0">
              <a:buNone/>
            </a:pPr>
            <a:r>
              <a:rPr lang="en-US" b="1" u="sng" dirty="0"/>
              <a:t>Standard minim de performanță: </a:t>
            </a:r>
            <a:endParaRPr lang="ro-RO" b="1" u="sng" dirty="0"/>
          </a:p>
          <a:p>
            <a:pPr algn="just"/>
            <a:r>
              <a:rPr lang="en-US" dirty="0"/>
              <a:t>Obținerea a cel puțin 1,5 puncte la activitatea seminar obținut din elaborarea și susținerea proiectului de cercetare.</a:t>
            </a:r>
          </a:p>
          <a:p>
            <a:r>
              <a:rPr lang="en-US" b="1" u="sng" dirty="0"/>
              <a:t>Bibliografie:</a:t>
            </a:r>
          </a:p>
          <a:p>
            <a:pPr algn="just"/>
            <a:r>
              <a:rPr lang="ro-RO" dirty="0"/>
              <a:t>Bazele Ciberneticii Economice – Emil Scarlat, Nora Chiriță, Ed. Economică, 2020.</a:t>
            </a:r>
          </a:p>
          <a:p>
            <a:endParaRPr lang="en-US" dirty="0"/>
          </a:p>
        </p:txBody>
      </p:sp>
      <p:sp>
        <p:nvSpPr>
          <p:cNvPr id="4" name="Footer Placeholder 4">
            <a:extLst>
              <a:ext uri="{FF2B5EF4-FFF2-40B4-BE49-F238E27FC236}">
                <a16:creationId xmlns:a16="http://schemas.microsoft.com/office/drawing/2014/main" id="{24A3F0F8-4F94-4637-93A8-CFBAF666A5E3}"/>
              </a:ext>
            </a:extLst>
          </p:cNvPr>
          <p:cNvSpPr>
            <a:spLocks noGrp="1"/>
          </p:cNvSpPr>
          <p:nvPr>
            <p:ph type="ftr" sz="quarter" idx="11"/>
          </p:nvPr>
        </p:nvSpPr>
        <p:spPr>
          <a:xfrm>
            <a:off x="0" y="6492875"/>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96704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C3D9-9E78-45E6-88F1-C7219B0FCF73}"/>
              </a:ext>
            </a:extLst>
          </p:cNvPr>
          <p:cNvSpPr>
            <a:spLocks noGrp="1"/>
          </p:cNvSpPr>
          <p:nvPr>
            <p:ph type="title"/>
          </p:nvPr>
        </p:nvSpPr>
        <p:spPr/>
        <p:txBody>
          <a:bodyPr/>
          <a:lstStyle/>
          <a:p>
            <a:r>
              <a:rPr lang="en-US" dirty="0">
                <a:latin typeface="Palatino Linotype" panose="02040502050505030304" pitchFamily="18" charset="0"/>
              </a:rPr>
              <a:t>Despre profu’</a:t>
            </a:r>
            <a:br>
              <a:rPr lang="ro-RO" dirty="0">
                <a:latin typeface="Palatino Linotype" panose="02040502050505030304" pitchFamily="18" charset="0"/>
              </a:rPr>
            </a:br>
            <a:r>
              <a:rPr lang="ro-RO" dirty="0">
                <a:latin typeface="Palatino Linotype" panose="02040502050505030304" pitchFamily="18" charset="0"/>
                <a:sym typeface="Wingdings" panose="05000000000000000000" pitchFamily="2" charset="2"/>
              </a:rPr>
              <a:t></a:t>
            </a:r>
            <a:br>
              <a:rPr lang="ro-RO" dirty="0">
                <a:latin typeface="Palatino Linotype" panose="02040502050505030304" pitchFamily="18" charset="0"/>
                <a:sym typeface="Wingdings" panose="05000000000000000000" pitchFamily="2" charset="2"/>
              </a:rPr>
            </a:br>
            <a:endParaRPr lang="en-US" dirty="0"/>
          </a:p>
        </p:txBody>
      </p:sp>
      <p:sp>
        <p:nvSpPr>
          <p:cNvPr id="5" name="TextBox 4">
            <a:extLst>
              <a:ext uri="{FF2B5EF4-FFF2-40B4-BE49-F238E27FC236}">
                <a16:creationId xmlns:a16="http://schemas.microsoft.com/office/drawing/2014/main" id="{46D9FB35-CF15-4CA9-B0AF-E3BD5710B07F}"/>
              </a:ext>
            </a:extLst>
          </p:cNvPr>
          <p:cNvSpPr txBox="1"/>
          <p:nvPr/>
        </p:nvSpPr>
        <p:spPr>
          <a:xfrm>
            <a:off x="4562573" y="197346"/>
            <a:ext cx="7629427" cy="6740307"/>
          </a:xfrm>
          <a:prstGeom prst="rect">
            <a:avLst/>
          </a:prstGeom>
          <a:noFill/>
        </p:spPr>
        <p:txBody>
          <a:bodyPr wrap="square">
            <a:spAutoFit/>
          </a:bodyPr>
          <a:lstStyle/>
          <a:p>
            <a:endParaRPr lang="ro-RO" dirty="0">
              <a:latin typeface="Palatino Linotype" panose="02040502050505030304" pitchFamily="18" charset="0"/>
              <a:sym typeface="Wingdings" panose="05000000000000000000" pitchFamily="2" charset="2"/>
            </a:endParaRPr>
          </a:p>
          <a:p>
            <a:endParaRPr lang="ro-RO" dirty="0">
              <a:latin typeface="Palatino Linotype" panose="02040502050505030304" pitchFamily="18" charset="0"/>
              <a:sym typeface="Wingdings" panose="05000000000000000000" pitchFamily="2" charset="2"/>
            </a:endParaRPr>
          </a:p>
          <a:p>
            <a:pPr marL="285750" indent="-285750">
              <a:buFont typeface="Arial" panose="020B0604020202020204" pitchFamily="34" charset="0"/>
              <a:buChar char="•"/>
            </a:pPr>
            <a:r>
              <a:rPr lang="en-US" i="1" dirty="0">
                <a:latin typeface="Palatino Linotype" panose="02040502050505030304" pitchFamily="18" charset="0"/>
                <a:sym typeface="Wingdings" panose="05000000000000000000" pitchFamily="2" charset="2"/>
              </a:rPr>
              <a:t>Doctor </a:t>
            </a:r>
            <a:r>
              <a:rPr lang="ro-RO" i="1" dirty="0">
                <a:latin typeface="Palatino Linotype" panose="02040502050505030304" pitchFamily="18" charset="0"/>
                <a:sym typeface="Wingdings" panose="05000000000000000000" pitchFamily="2" charset="2"/>
              </a:rPr>
              <a:t>în Cibernetică și Statistică</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285750"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Asistent universitar doctor în cadrul DICE</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285750"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Discipline predate: </a:t>
            </a: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Anul I, licență: Bazele Cercetărilor Operaționale, Bazele Ciberneticii Economice</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Anul II, licență: Analiza și Diagnoza Sistemelor Economice</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Anul III, licență: Cibernetica Sistemelor Economice</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Anul I, master AACPI: Bazele Analizei Afacerii</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Anul II, master AACPI: Măsurarea Performanțelor Întreprinderii</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285750"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Expert Basel, departamantul Metodologie Risc de Credit și Validare, diviza Risc Retail, Raiffeisen Bank</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285750"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2 cărți publicate:</a:t>
            </a: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 Cibernetica Firmei. Aplicații și Studii de Caz, Ed. Economica, 2019</a:t>
            </a:r>
            <a:r>
              <a:rPr lang="en-US" i="1" dirty="0">
                <a:latin typeface="Palatino Linotype" panose="02040502050505030304" pitchFamily="18" charset="0"/>
                <a:sym typeface="Wingdings" panose="05000000000000000000" pitchFamily="2" charset="2"/>
              </a:rPr>
              <a:t>;</a:t>
            </a:r>
            <a:endParaRPr lang="ro-RO" i="1" dirty="0">
              <a:latin typeface="Palatino Linotype" panose="02040502050505030304" pitchFamily="18" charset="0"/>
              <a:sym typeface="Wingdings" panose="05000000000000000000" pitchFamily="2" charset="2"/>
            </a:endParaRPr>
          </a:p>
          <a:p>
            <a:pPr marL="742950" lvl="1" indent="-285750">
              <a:buFont typeface="Arial" panose="020B0604020202020204" pitchFamily="34" charset="0"/>
              <a:buChar char="•"/>
            </a:pPr>
            <a:r>
              <a:rPr lang="ro-RO" i="1" dirty="0">
                <a:latin typeface="Palatino Linotype" panose="02040502050505030304" pitchFamily="18" charset="0"/>
                <a:sym typeface="Wingdings" panose="05000000000000000000" pitchFamily="2" charset="2"/>
              </a:rPr>
              <a:t>Approaches to financial contagion in the banking network. Theory and Case Studies, Ed. Lambert Academic Publishing, 2020.</a:t>
            </a:r>
          </a:p>
          <a:p>
            <a:pPr marL="285750" indent="-285750">
              <a:buFont typeface="Arial" panose="020B0604020202020204" pitchFamily="34" charset="0"/>
              <a:buChar char="•"/>
            </a:pPr>
            <a:r>
              <a:rPr lang="ro-RO" i="1" dirty="0">
                <a:latin typeface="Palatino Linotype" panose="02040502050505030304" pitchFamily="18" charset="0"/>
              </a:rPr>
              <a:t>20 de articole publicate în reviste/jurnale internaționale sau prezentate în cadrul conferințelor internaționale</a:t>
            </a:r>
            <a:r>
              <a:rPr lang="en-US" i="1" dirty="0">
                <a:latin typeface="Palatino Linotype" panose="02040502050505030304" pitchFamily="18" charset="0"/>
              </a:rPr>
              <a:t>;</a:t>
            </a:r>
            <a:endParaRPr lang="ro-RO" i="1" dirty="0">
              <a:latin typeface="Palatino Linotype" panose="02040502050505030304" pitchFamily="18" charset="0"/>
            </a:endParaRPr>
          </a:p>
          <a:p>
            <a:pPr marL="285750" indent="-285750">
              <a:buFont typeface="Arial" panose="020B0604020202020204" pitchFamily="34" charset="0"/>
              <a:buChar char="•"/>
            </a:pPr>
            <a:r>
              <a:rPr lang="ro-RO" i="1" dirty="0">
                <a:latin typeface="Palatino Linotype" panose="02040502050505030304" pitchFamily="18" charset="0"/>
              </a:rPr>
              <a:t>Domenii de interes: Cibernetica, Analiza de Business, Agile, Risk, Big Data,</a:t>
            </a:r>
            <a:r>
              <a:rPr lang="en-US" i="1" dirty="0">
                <a:latin typeface="Palatino Linotype" panose="02040502050505030304" pitchFamily="18" charset="0"/>
              </a:rPr>
              <a:t> Cercet</a:t>
            </a:r>
            <a:r>
              <a:rPr lang="ro-RO" i="1" dirty="0">
                <a:latin typeface="Palatino Linotype" panose="02040502050505030304" pitchFamily="18" charset="0"/>
              </a:rPr>
              <a:t>ări Operaționale, Rețele Neuronale</a:t>
            </a:r>
            <a:r>
              <a:rPr lang="en-US" i="1" dirty="0">
                <a:latin typeface="Palatino Linotype" panose="02040502050505030304" pitchFamily="18" charset="0"/>
              </a:rPr>
              <a:t>;</a:t>
            </a:r>
            <a:endParaRPr lang="ro-RO" i="1" dirty="0">
              <a:latin typeface="Palatino Linotype" panose="02040502050505030304" pitchFamily="18" charset="0"/>
            </a:endParaRPr>
          </a:p>
          <a:p>
            <a:pPr marL="285750" indent="-285750">
              <a:buFont typeface="Arial" panose="020B0604020202020204" pitchFamily="34" charset="0"/>
              <a:buChar char="•"/>
            </a:pPr>
            <a:endParaRPr lang="ro-RO" i="1" dirty="0">
              <a:latin typeface="Palatino Linotype" panose="02040502050505030304" pitchFamily="18" charset="0"/>
            </a:endParaRPr>
          </a:p>
        </p:txBody>
      </p:sp>
    </p:spTree>
    <p:extLst>
      <p:ext uri="{BB962C8B-B14F-4D97-AF65-F5344CB8AC3E}">
        <p14:creationId xmlns:p14="http://schemas.microsoft.com/office/powerpoint/2010/main" val="367680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2EB1-C2F9-4569-9931-A4E8B2649BF3}"/>
              </a:ext>
            </a:extLst>
          </p:cNvPr>
          <p:cNvSpPr>
            <a:spLocks noGrp="1"/>
          </p:cNvSpPr>
          <p:nvPr>
            <p:ph type="title" idx="4294967295"/>
          </p:nvPr>
        </p:nvSpPr>
        <p:spPr>
          <a:xfrm>
            <a:off x="1775881" y="399850"/>
            <a:ext cx="9163455" cy="490977"/>
          </a:xfrm>
        </p:spPr>
        <p:txBody>
          <a:bodyPr>
            <a:normAutofit fontScale="90000"/>
          </a:bodyPr>
          <a:lstStyle/>
          <a:p>
            <a:r>
              <a:rPr lang="en-US" dirty="0">
                <a:latin typeface="Palatino Linotype" panose="02040502050505030304" pitchFamily="18" charset="0"/>
              </a:rPr>
              <a:t>Apariția și dezvoltarea Ciberneticii</a:t>
            </a:r>
            <a:br>
              <a:rPr lang="en-US" dirty="0">
                <a:latin typeface="Palatino Linotype" panose="02040502050505030304" pitchFamily="18" charset="0"/>
              </a:rPr>
            </a:br>
            <a:endParaRPr lang="en-US" dirty="0">
              <a:latin typeface="Palatino Linotype" panose="02040502050505030304" pitchFamily="18" charset="0"/>
            </a:endParaRPr>
          </a:p>
        </p:txBody>
      </p:sp>
      <p:sp>
        <p:nvSpPr>
          <p:cNvPr id="4" name="Oval 3">
            <a:extLst>
              <a:ext uri="{FF2B5EF4-FFF2-40B4-BE49-F238E27FC236}">
                <a16:creationId xmlns:a16="http://schemas.microsoft.com/office/drawing/2014/main" id="{FCA2EF3A-F304-4DE1-BAFF-31395C343047}"/>
              </a:ext>
            </a:extLst>
          </p:cNvPr>
          <p:cNvSpPr/>
          <p:nvPr/>
        </p:nvSpPr>
        <p:spPr>
          <a:xfrm>
            <a:off x="2457969" y="3098918"/>
            <a:ext cx="342900" cy="342900"/>
          </a:xfrm>
          <a:prstGeom prst="ellips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2B34AB9-421E-44E0-8115-C6639D426D4A}"/>
              </a:ext>
            </a:extLst>
          </p:cNvPr>
          <p:cNvSpPr/>
          <p:nvPr/>
        </p:nvSpPr>
        <p:spPr>
          <a:xfrm>
            <a:off x="4195720" y="4526204"/>
            <a:ext cx="342900" cy="34290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5F2A91B-7CC7-49C6-ACDE-70CA31BBB503}"/>
              </a:ext>
            </a:extLst>
          </p:cNvPr>
          <p:cNvSpPr/>
          <p:nvPr/>
        </p:nvSpPr>
        <p:spPr>
          <a:xfrm>
            <a:off x="5933471" y="3098918"/>
            <a:ext cx="342900" cy="3429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6C13523-9872-41A4-A8EF-B7BBB4C7FB37}"/>
              </a:ext>
            </a:extLst>
          </p:cNvPr>
          <p:cNvSpPr/>
          <p:nvPr/>
        </p:nvSpPr>
        <p:spPr>
          <a:xfrm>
            <a:off x="7671222" y="4526204"/>
            <a:ext cx="342900" cy="34290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CC9CDD7-C0D8-4971-9FF9-DE145A4262CB}"/>
              </a:ext>
            </a:extLst>
          </p:cNvPr>
          <p:cNvSpPr/>
          <p:nvPr/>
        </p:nvSpPr>
        <p:spPr>
          <a:xfrm>
            <a:off x="9408973" y="3098918"/>
            <a:ext cx="342900" cy="342900"/>
          </a:xfrm>
          <a:prstGeom prst="ellipse">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3C88FE7F-94CD-45FC-8A1A-11D398BDCF28}"/>
              </a:ext>
            </a:extLst>
          </p:cNvPr>
          <p:cNvCxnSpPr>
            <a:cxnSpLocks/>
            <a:stCxn id="4" idx="5"/>
            <a:endCxn id="5" idx="1"/>
          </p:cNvCxnSpPr>
          <p:nvPr/>
        </p:nvCxnSpPr>
        <p:spPr>
          <a:xfrm>
            <a:off x="2750652" y="3391601"/>
            <a:ext cx="1495285" cy="1184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254F6E-EF69-4E28-A72A-817A1DB873C8}"/>
              </a:ext>
            </a:extLst>
          </p:cNvPr>
          <p:cNvCxnSpPr>
            <a:cxnSpLocks/>
            <a:stCxn id="6" idx="3"/>
            <a:endCxn id="5" idx="7"/>
          </p:cNvCxnSpPr>
          <p:nvPr/>
        </p:nvCxnSpPr>
        <p:spPr>
          <a:xfrm flipH="1">
            <a:off x="4488403" y="3391601"/>
            <a:ext cx="1495285" cy="1184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EC0266-8208-4F99-BC22-10B76E34D530}"/>
              </a:ext>
            </a:extLst>
          </p:cNvPr>
          <p:cNvCxnSpPr>
            <a:cxnSpLocks/>
            <a:stCxn id="7" idx="1"/>
            <a:endCxn id="6" idx="5"/>
          </p:cNvCxnSpPr>
          <p:nvPr/>
        </p:nvCxnSpPr>
        <p:spPr>
          <a:xfrm flipH="1" flipV="1">
            <a:off x="6226154" y="3391601"/>
            <a:ext cx="1495285" cy="1184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55601B-0050-4734-8E8B-8ED20897EC00}"/>
              </a:ext>
            </a:extLst>
          </p:cNvPr>
          <p:cNvCxnSpPr>
            <a:cxnSpLocks/>
            <a:stCxn id="8" idx="3"/>
            <a:endCxn id="7" idx="7"/>
          </p:cNvCxnSpPr>
          <p:nvPr/>
        </p:nvCxnSpPr>
        <p:spPr>
          <a:xfrm flipH="1">
            <a:off x="7963905" y="3391601"/>
            <a:ext cx="1495285" cy="1184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35BDA7F-107C-45BD-882F-0CF9708B003D}"/>
              </a:ext>
            </a:extLst>
          </p:cNvPr>
          <p:cNvGrpSpPr/>
          <p:nvPr/>
        </p:nvGrpSpPr>
        <p:grpSpPr>
          <a:xfrm>
            <a:off x="1249942" y="1488935"/>
            <a:ext cx="2835831" cy="1653122"/>
            <a:chOff x="2725123" y="4283314"/>
            <a:chExt cx="1292081" cy="1211459"/>
          </a:xfrm>
        </p:grpSpPr>
        <p:sp>
          <p:nvSpPr>
            <p:cNvPr id="19" name="TextBox 18">
              <a:extLst>
                <a:ext uri="{FF2B5EF4-FFF2-40B4-BE49-F238E27FC236}">
                  <a16:creationId xmlns:a16="http://schemas.microsoft.com/office/drawing/2014/main" id="{6A36D491-BFF3-447B-A3E7-83AB1CDC4D79}"/>
                </a:ext>
              </a:extLst>
            </p:cNvPr>
            <p:cNvSpPr txBox="1"/>
            <p:nvPr/>
          </p:nvSpPr>
          <p:spPr>
            <a:xfrm>
              <a:off x="2725132" y="4479806"/>
              <a:ext cx="1292072" cy="1014967"/>
            </a:xfrm>
            <a:prstGeom prst="rect">
              <a:avLst/>
            </a:prstGeom>
            <a:noFill/>
          </p:spPr>
          <p:txBody>
            <a:bodyPr wrap="square" rtlCol="0">
              <a:spAutoFit/>
            </a:bodyPr>
            <a:lstStyle/>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Rene Descartes (1637)</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Andre Marie Ampère (1834)</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Claude Bernard (1854-1878)</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Henry Poincaré (1908)</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Nikolai Hartmann (1940)</a:t>
              </a:r>
            </a:p>
            <a:p>
              <a:pPr marL="171450" indent="-171450" algn="ctr">
                <a:buFont typeface="Wingdings" panose="05000000000000000000" pitchFamily="2" charset="2"/>
                <a:buChar char="Ø"/>
              </a:pPr>
              <a:r>
                <a:rPr lang="ro-RO" altLang="ko-KR" sz="1400" b="1" dirty="0">
                  <a:solidFill>
                    <a:schemeClr val="tx1">
                      <a:lumMod val="75000"/>
                      <a:lumOff val="25000"/>
                    </a:schemeClr>
                  </a:solidFill>
                  <a:cs typeface="Arial" pitchFamily="34" charset="0"/>
                </a:rPr>
                <a:t>Ștefan Odobleja </a:t>
              </a:r>
              <a:r>
                <a:rPr lang="en-US" altLang="ko-KR" sz="1400" b="1" dirty="0">
                  <a:solidFill>
                    <a:schemeClr val="tx1">
                      <a:lumMod val="75000"/>
                      <a:lumOff val="25000"/>
                    </a:schemeClr>
                  </a:solidFill>
                  <a:cs typeface="Arial" pitchFamily="34" charset="0"/>
                </a:rPr>
                <a:t>(19</a:t>
              </a:r>
              <a:r>
                <a:rPr lang="ro-RO" altLang="ko-KR" sz="1400" b="1" dirty="0">
                  <a:solidFill>
                    <a:schemeClr val="tx1">
                      <a:lumMod val="75000"/>
                      <a:lumOff val="25000"/>
                    </a:schemeClr>
                  </a:solidFill>
                  <a:cs typeface="Arial" pitchFamily="34" charset="0"/>
                </a:rPr>
                <a:t>38</a:t>
              </a:r>
              <a:r>
                <a:rPr lang="en-US" altLang="ko-KR" sz="1400" b="1" dirty="0">
                  <a:solidFill>
                    <a:schemeClr val="tx1">
                      <a:lumMod val="75000"/>
                      <a:lumOff val="25000"/>
                    </a:schemeClr>
                  </a:solidFill>
                  <a:cs typeface="Arial" pitchFamily="34" charset="0"/>
                </a:rPr>
                <a:t>)</a:t>
              </a:r>
            </a:p>
            <a:p>
              <a:pPr marL="171450" indent="-171450" algn="ctr">
                <a:buFont typeface="Wingdings" panose="05000000000000000000" pitchFamily="2" charset="2"/>
                <a:buChar char="Ø"/>
              </a:pP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67B701E7-368D-4C53-9463-D28A6D618016}"/>
                </a:ext>
              </a:extLst>
            </p:cNvPr>
            <p:cNvSpPr txBox="1"/>
            <p:nvPr/>
          </p:nvSpPr>
          <p:spPr>
            <a:xfrm>
              <a:off x="2725123" y="4283314"/>
              <a:ext cx="1292072" cy="202993"/>
            </a:xfrm>
            <a:prstGeom prst="rect">
              <a:avLst/>
            </a:prstGeom>
            <a:noFill/>
          </p:spPr>
          <p:txBody>
            <a:bodyPr wrap="square" rtlCol="0">
              <a:spAutoFit/>
            </a:bodyPr>
            <a:lstStyle/>
            <a:p>
              <a:pPr algn="ctr"/>
              <a:r>
                <a:rPr lang="ro-RO" altLang="ko-KR" sz="1200" b="1" dirty="0">
                  <a:solidFill>
                    <a:schemeClr val="tx1">
                      <a:lumMod val="75000"/>
                      <a:lumOff val="25000"/>
                    </a:schemeClr>
                  </a:solidFill>
                  <a:cs typeface="Arial" pitchFamily="34" charset="0"/>
                </a:rPr>
                <a:t>1.</a:t>
              </a:r>
              <a:r>
                <a:rPr lang="en-US" altLang="ko-KR" sz="1200" b="1" dirty="0">
                  <a:solidFill>
                    <a:schemeClr val="tx1">
                      <a:lumMod val="75000"/>
                      <a:lumOff val="25000"/>
                    </a:schemeClr>
                  </a:solidFill>
                  <a:cs typeface="Arial" pitchFamily="34" charset="0"/>
                </a:rPr>
                <a:t>Precusorii ciberneticii</a:t>
              </a:r>
              <a:endParaRPr lang="ko-KR" altLang="en-US" sz="12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7C95EC48-3DA5-4232-B79E-2C2E9EC3B484}"/>
              </a:ext>
            </a:extLst>
          </p:cNvPr>
          <p:cNvGrpSpPr/>
          <p:nvPr/>
        </p:nvGrpSpPr>
        <p:grpSpPr>
          <a:xfrm>
            <a:off x="6701460" y="4915068"/>
            <a:ext cx="2282424" cy="1677677"/>
            <a:chOff x="2719854" y="4071126"/>
            <a:chExt cx="1297815" cy="1302614"/>
          </a:xfrm>
        </p:grpSpPr>
        <p:sp>
          <p:nvSpPr>
            <p:cNvPr id="22" name="TextBox 21">
              <a:extLst>
                <a:ext uri="{FF2B5EF4-FFF2-40B4-BE49-F238E27FC236}">
                  <a16:creationId xmlns:a16="http://schemas.microsoft.com/office/drawing/2014/main" id="{8E3B6F58-B958-443D-B4CA-37853D177BF5}"/>
                </a:ext>
              </a:extLst>
            </p:cNvPr>
            <p:cNvSpPr txBox="1"/>
            <p:nvPr/>
          </p:nvSpPr>
          <p:spPr>
            <a:xfrm>
              <a:off x="2725597" y="4298376"/>
              <a:ext cx="1292072" cy="1075364"/>
            </a:xfrm>
            <a:prstGeom prst="rect">
              <a:avLst/>
            </a:prstGeom>
            <a:noFill/>
          </p:spPr>
          <p:txBody>
            <a:bodyPr wrap="square" rtlCol="0">
              <a:spAutoFit/>
            </a:bodyPr>
            <a:lstStyle/>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Herbert A. Simon</a:t>
              </a:r>
              <a:r>
                <a:rPr lang="ro-RO" altLang="ko-KR" sz="1200" dirty="0">
                  <a:solidFill>
                    <a:schemeClr val="tx1">
                      <a:lumMod val="75000"/>
                      <a:lumOff val="25000"/>
                    </a:schemeClr>
                  </a:solidFill>
                  <a:cs typeface="Arial" pitchFamily="34" charset="0"/>
                </a:rPr>
                <a:t> (1962)</a:t>
              </a:r>
              <a:r>
                <a:rPr lang="en-US" altLang="ko-KR" sz="1200" dirty="0">
                  <a:solidFill>
                    <a:schemeClr val="tx1">
                      <a:lumMod val="75000"/>
                      <a:lumOff val="25000"/>
                    </a:schemeClr>
                  </a:solidFill>
                  <a:cs typeface="Arial" pitchFamily="34" charset="0"/>
                </a:rPr>
                <a:t> </a:t>
              </a:r>
              <a:endParaRPr lang="ro-RO" altLang="ko-KR" sz="1200" dirty="0">
                <a:solidFill>
                  <a:schemeClr val="tx1">
                    <a:lumMod val="75000"/>
                    <a:lumOff val="25000"/>
                  </a:schemeClr>
                </a:solidFill>
                <a:cs typeface="Arial" pitchFamily="34" charset="0"/>
              </a:endParaRP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Magoroh Maruyama</a:t>
              </a:r>
              <a:r>
                <a:rPr lang="ro-RO" altLang="ko-KR" sz="1200" dirty="0">
                  <a:solidFill>
                    <a:schemeClr val="tx1">
                      <a:lumMod val="75000"/>
                      <a:lumOff val="25000"/>
                    </a:schemeClr>
                  </a:solidFill>
                  <a:cs typeface="Arial" pitchFamily="34" charset="0"/>
                </a:rPr>
                <a:t> (1963)</a:t>
              </a:r>
            </a:p>
            <a:p>
              <a:pPr marL="171450" indent="-171450" algn="ctr">
                <a:buFont typeface="Wingdings" panose="05000000000000000000" pitchFamily="2" charset="2"/>
                <a:buChar char="Ø"/>
              </a:pPr>
              <a:r>
                <a:rPr lang="ro-RO" altLang="ko-KR" sz="1200" dirty="0">
                  <a:solidFill>
                    <a:schemeClr val="tx1">
                      <a:lumMod val="75000"/>
                      <a:lumOff val="25000"/>
                    </a:schemeClr>
                  </a:solidFill>
                  <a:cs typeface="Arial" pitchFamily="34" charset="0"/>
                </a:rPr>
                <a:t>James Grier Miller (1965)</a:t>
              </a:r>
            </a:p>
            <a:p>
              <a:pPr marL="171450" indent="-171450" algn="ctr">
                <a:buFont typeface="Wingdings" panose="05000000000000000000" pitchFamily="2" charset="2"/>
                <a:buChar char="Ø"/>
              </a:pPr>
              <a:r>
                <a:rPr lang="ro-RO" altLang="ko-KR" sz="1200" dirty="0">
                  <a:solidFill>
                    <a:schemeClr val="tx1">
                      <a:lumMod val="75000"/>
                      <a:lumOff val="25000"/>
                    </a:schemeClr>
                  </a:solidFill>
                  <a:cs typeface="Arial" pitchFamily="34" charset="0"/>
                </a:rPr>
                <a:t>Umberto Maturana (1967)</a:t>
              </a:r>
            </a:p>
            <a:p>
              <a:pPr marL="171450" indent="-171450" algn="ctr">
                <a:buFont typeface="Wingdings" panose="05000000000000000000" pitchFamily="2" charset="2"/>
                <a:buChar char="Ø"/>
              </a:pPr>
              <a:r>
                <a:rPr lang="ro-RO" altLang="ko-KR" sz="1200" dirty="0">
                  <a:solidFill>
                    <a:schemeClr val="tx1">
                      <a:lumMod val="75000"/>
                      <a:lumOff val="25000"/>
                    </a:schemeClr>
                  </a:solidFill>
                  <a:cs typeface="Arial" pitchFamily="34" charset="0"/>
                </a:rPr>
                <a:t>Heinz von Foerster (1949)</a:t>
              </a:r>
            </a:p>
            <a:p>
              <a:pPr marL="171450" indent="-171450" algn="ctr">
                <a:buFont typeface="Wingdings" panose="05000000000000000000" pitchFamily="2" charset="2"/>
                <a:buChar char="Ø"/>
              </a:pPr>
              <a:endParaRPr lang="ro-RO" altLang="ko-KR" sz="1200" dirty="0">
                <a:solidFill>
                  <a:schemeClr val="tx1">
                    <a:lumMod val="75000"/>
                    <a:lumOff val="25000"/>
                  </a:schemeClr>
                </a:solidFill>
                <a:cs typeface="Arial" pitchFamily="34" charset="0"/>
              </a:endParaRPr>
            </a:p>
            <a:p>
              <a:pPr marL="171450" indent="-171450" algn="ctr">
                <a:buFont typeface="Wingdings" panose="05000000000000000000" pitchFamily="2" charset="2"/>
                <a:buChar char="Ø"/>
              </a:pP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EF0A74A6-A19D-47CE-8586-07A88C4EEDD2}"/>
                </a:ext>
              </a:extLst>
            </p:cNvPr>
            <p:cNvSpPr txBox="1"/>
            <p:nvPr/>
          </p:nvSpPr>
          <p:spPr>
            <a:xfrm>
              <a:off x="2719854" y="4071126"/>
              <a:ext cx="1292072" cy="215073"/>
            </a:xfrm>
            <a:prstGeom prst="rect">
              <a:avLst/>
            </a:prstGeom>
            <a:noFill/>
          </p:spPr>
          <p:txBody>
            <a:bodyPr wrap="square" rtlCol="0">
              <a:spAutoFit/>
            </a:bodyPr>
            <a:lstStyle/>
            <a:p>
              <a:pPr algn="ctr"/>
              <a:r>
                <a:rPr lang="ro-RO" altLang="ko-KR" sz="1200" b="1" dirty="0">
                  <a:solidFill>
                    <a:schemeClr val="tx1">
                      <a:lumMod val="75000"/>
                      <a:lumOff val="25000"/>
                    </a:schemeClr>
                  </a:solidFill>
                  <a:cs typeface="Arial" pitchFamily="34" charset="0"/>
                </a:rPr>
                <a:t>4. </a:t>
              </a:r>
              <a:r>
                <a:rPr lang="en-US" altLang="ko-KR" sz="1200" b="1" dirty="0">
                  <a:solidFill>
                    <a:schemeClr val="tx1">
                      <a:lumMod val="75000"/>
                      <a:lumOff val="25000"/>
                    </a:schemeClr>
                  </a:solidFill>
                  <a:cs typeface="Arial" pitchFamily="34" charset="0"/>
                </a:rPr>
                <a:t>Inovatorii ciberneticii</a:t>
              </a:r>
              <a:endParaRPr lang="ko-KR" altLang="en-US" sz="1200" b="1"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0910D21E-9B7A-42BA-B1D9-D72ECD4DBE9B}"/>
              </a:ext>
            </a:extLst>
          </p:cNvPr>
          <p:cNvGrpSpPr/>
          <p:nvPr/>
        </p:nvGrpSpPr>
        <p:grpSpPr>
          <a:xfrm>
            <a:off x="4831975" y="1282435"/>
            <a:ext cx="2587889" cy="1661994"/>
            <a:chOff x="2725124" y="3913982"/>
            <a:chExt cx="1292072" cy="1661994"/>
          </a:xfrm>
        </p:grpSpPr>
        <p:sp>
          <p:nvSpPr>
            <p:cNvPr id="25" name="TextBox 24">
              <a:extLst>
                <a:ext uri="{FF2B5EF4-FFF2-40B4-BE49-F238E27FC236}">
                  <a16:creationId xmlns:a16="http://schemas.microsoft.com/office/drawing/2014/main" id="{A6A4FC04-5561-4D5A-86C0-69ED4E9CD738}"/>
                </a:ext>
              </a:extLst>
            </p:cNvPr>
            <p:cNvSpPr txBox="1"/>
            <p:nvPr/>
          </p:nvSpPr>
          <p:spPr>
            <a:xfrm>
              <a:off x="2725124" y="4560313"/>
              <a:ext cx="1292072" cy="1015663"/>
            </a:xfrm>
            <a:prstGeom prst="rect">
              <a:avLst/>
            </a:prstGeom>
            <a:noFill/>
          </p:spPr>
          <p:txBody>
            <a:bodyPr wrap="square" rtlCol="0">
              <a:spAutoFit/>
            </a:bodyPr>
            <a:lstStyle/>
            <a:p>
              <a:pPr marL="171450" indent="-171450" algn="ctr">
                <a:buFont typeface="Wingdings" panose="05000000000000000000" pitchFamily="2" charset="2"/>
                <a:buChar char="Ø"/>
              </a:pPr>
              <a:r>
                <a:rPr lang="it-IT" altLang="ko-KR" sz="1200" dirty="0">
                  <a:solidFill>
                    <a:schemeClr val="tx1">
                      <a:lumMod val="75000"/>
                      <a:lumOff val="25000"/>
                    </a:schemeClr>
                  </a:solidFill>
                  <a:cs typeface="Arial" pitchFamily="34" charset="0"/>
                </a:rPr>
                <a:t>W. Ross Ashby </a:t>
              </a:r>
              <a:r>
                <a:rPr lang="ro-RO" altLang="ko-KR" sz="1200" dirty="0">
                  <a:solidFill>
                    <a:schemeClr val="tx1">
                      <a:lumMod val="75000"/>
                      <a:lumOff val="25000"/>
                    </a:schemeClr>
                  </a:solidFill>
                  <a:cs typeface="Arial" pitchFamily="34" charset="0"/>
                </a:rPr>
                <a:t>(1952,1956)</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Ludwig von Bertalanffy </a:t>
              </a:r>
              <a:r>
                <a:rPr lang="ro-RO" altLang="ko-KR" sz="1200" dirty="0">
                  <a:solidFill>
                    <a:schemeClr val="tx1">
                      <a:lumMod val="75000"/>
                      <a:lumOff val="25000"/>
                    </a:schemeClr>
                  </a:solidFill>
                  <a:cs typeface="Arial" pitchFamily="34" charset="0"/>
                </a:rPr>
                <a:t> (1968)</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John von Neumann </a:t>
              </a:r>
              <a:r>
                <a:rPr lang="ro-RO" altLang="ko-KR" sz="1200" dirty="0">
                  <a:solidFill>
                    <a:schemeClr val="tx1">
                      <a:lumMod val="75000"/>
                      <a:lumOff val="25000"/>
                    </a:schemeClr>
                  </a:solidFill>
                  <a:cs typeface="Arial" pitchFamily="34" charset="0"/>
                </a:rPr>
                <a:t>(1950)</a:t>
              </a:r>
            </a:p>
            <a:p>
              <a:pPr marL="171450" indent="-171450" algn="ctr">
                <a:buFont typeface="Wingdings" panose="05000000000000000000" pitchFamily="2" charset="2"/>
                <a:buChar char="Ø"/>
              </a:pPr>
              <a:r>
                <a:rPr lang="ro-RO" altLang="ko-KR" sz="1400" b="1" u="sng" dirty="0">
                  <a:solidFill>
                    <a:schemeClr val="tx1">
                      <a:lumMod val="75000"/>
                      <a:lumOff val="25000"/>
                    </a:schemeClr>
                  </a:solidFill>
                  <a:cs typeface="Arial" pitchFamily="34" charset="0"/>
                </a:rPr>
                <a:t>Stafford Beer (1950)</a:t>
              </a:r>
            </a:p>
            <a:p>
              <a:pPr marL="171450" indent="-17145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Ilya Prigogine </a:t>
              </a:r>
              <a:r>
                <a:rPr lang="ro-RO" altLang="ko-KR" sz="1200" dirty="0">
                  <a:solidFill>
                    <a:schemeClr val="tx1">
                      <a:lumMod val="75000"/>
                      <a:lumOff val="25000"/>
                    </a:schemeClr>
                  </a:solidFill>
                  <a:cs typeface="Arial" pitchFamily="34" charset="0"/>
                </a:rPr>
                <a:t>(1917-2003)</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67DFE1BB-5322-433E-ABBB-6DBBFA9C847B}"/>
                </a:ext>
              </a:extLst>
            </p:cNvPr>
            <p:cNvSpPr txBox="1"/>
            <p:nvPr/>
          </p:nvSpPr>
          <p:spPr>
            <a:xfrm>
              <a:off x="2725124" y="3913982"/>
              <a:ext cx="1292072" cy="276999"/>
            </a:xfrm>
            <a:prstGeom prst="rect">
              <a:avLst/>
            </a:prstGeom>
            <a:noFill/>
          </p:spPr>
          <p:txBody>
            <a:bodyPr wrap="square" rtlCol="0">
              <a:spAutoFit/>
            </a:bodyPr>
            <a:lstStyle/>
            <a:p>
              <a:pPr algn="ctr"/>
              <a:r>
                <a:rPr lang="ro-RO" altLang="ko-KR" sz="1200" b="1" dirty="0">
                  <a:solidFill>
                    <a:schemeClr val="tx1">
                      <a:lumMod val="75000"/>
                      <a:lumOff val="25000"/>
                    </a:schemeClr>
                  </a:solidFill>
                  <a:cs typeface="Arial" pitchFamily="34" charset="0"/>
                </a:rPr>
                <a:t>3. </a:t>
              </a:r>
              <a:r>
                <a:rPr lang="en-US" altLang="ko-KR" sz="1200" b="1" dirty="0">
                  <a:solidFill>
                    <a:schemeClr val="tx1">
                      <a:lumMod val="75000"/>
                      <a:lumOff val="25000"/>
                    </a:schemeClr>
                  </a:solidFill>
                  <a:cs typeface="Arial" pitchFamily="34" charset="0"/>
                </a:rPr>
                <a:t>Pionierii ciberneticii</a:t>
              </a:r>
              <a:endParaRPr lang="ko-KR" altLang="en-US" sz="1200"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500C21E3-9DF0-42EE-BBD8-9DE68D305E4F}"/>
              </a:ext>
            </a:extLst>
          </p:cNvPr>
          <p:cNvGrpSpPr/>
          <p:nvPr/>
        </p:nvGrpSpPr>
        <p:grpSpPr>
          <a:xfrm>
            <a:off x="7948560" y="1683622"/>
            <a:ext cx="3480683" cy="1351620"/>
            <a:chOff x="2746993" y="4484506"/>
            <a:chExt cx="1316869" cy="892451"/>
          </a:xfrm>
        </p:grpSpPr>
        <p:sp>
          <p:nvSpPr>
            <p:cNvPr id="28" name="TextBox 27">
              <a:extLst>
                <a:ext uri="{FF2B5EF4-FFF2-40B4-BE49-F238E27FC236}">
                  <a16:creationId xmlns:a16="http://schemas.microsoft.com/office/drawing/2014/main" id="{26D3AB6A-9B7B-4D21-9F33-1C57AD8CD566}"/>
                </a:ext>
              </a:extLst>
            </p:cNvPr>
            <p:cNvSpPr txBox="1"/>
            <p:nvPr/>
          </p:nvSpPr>
          <p:spPr>
            <a:xfrm>
              <a:off x="2771790" y="4828264"/>
              <a:ext cx="1292072" cy="548693"/>
            </a:xfrm>
            <a:prstGeom prst="rect">
              <a:avLst/>
            </a:prstGeom>
            <a:noFill/>
          </p:spPr>
          <p:txBody>
            <a:bodyPr wrap="square" rtlCol="0">
              <a:spAutoFit/>
            </a:bodyPr>
            <a:lstStyle/>
            <a:p>
              <a:pPr marL="228600" indent="-22860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Stuart Kauffman</a:t>
              </a:r>
              <a:r>
                <a:rPr lang="ro-RO" altLang="ko-KR" sz="1200" dirty="0">
                  <a:solidFill>
                    <a:schemeClr val="tx1">
                      <a:lumMod val="75000"/>
                      <a:lumOff val="25000"/>
                    </a:schemeClr>
                  </a:solidFill>
                  <a:cs typeface="Arial" pitchFamily="34" charset="0"/>
                </a:rPr>
                <a:t> (1993)</a:t>
              </a:r>
            </a:p>
            <a:p>
              <a:pPr marL="228600" indent="-22860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E. Milerton-Kelly </a:t>
              </a:r>
              <a:r>
                <a:rPr lang="ro-RO" altLang="ko-KR" sz="1200" dirty="0">
                  <a:solidFill>
                    <a:schemeClr val="tx1">
                      <a:lumMod val="75000"/>
                      <a:lumOff val="25000"/>
                    </a:schemeClr>
                  </a:solidFill>
                  <a:cs typeface="Arial" pitchFamily="34" charset="0"/>
                </a:rPr>
                <a:t>(2003)</a:t>
              </a:r>
            </a:p>
            <a:p>
              <a:pPr marL="228600" indent="-228600" algn="ctr">
                <a:buFont typeface="Wingdings" panose="05000000000000000000" pitchFamily="2" charset="2"/>
                <a:buChar char="Ø"/>
              </a:pPr>
              <a:r>
                <a:rPr lang="en-US" altLang="ko-KR" sz="1200" dirty="0">
                  <a:solidFill>
                    <a:schemeClr val="tx1">
                      <a:lumMod val="75000"/>
                      <a:lumOff val="25000"/>
                    </a:schemeClr>
                  </a:solidFill>
                  <a:cs typeface="Arial" pitchFamily="34" charset="0"/>
                </a:rPr>
                <a:t>Stephan</a:t>
              </a:r>
              <a:r>
                <a:rPr lang="ro-RO" altLang="ko-KR"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Wolfram</a:t>
              </a:r>
              <a:r>
                <a:rPr lang="ro-RO" altLang="ko-KR" sz="1200" dirty="0">
                  <a:solidFill>
                    <a:schemeClr val="tx1">
                      <a:lumMod val="75000"/>
                      <a:lumOff val="25000"/>
                    </a:schemeClr>
                  </a:solidFill>
                  <a:cs typeface="Arial" pitchFamily="34" charset="0"/>
                </a:rPr>
                <a:t> (2002)</a:t>
              </a:r>
            </a:p>
            <a:p>
              <a:pPr marL="228600" indent="-228600" algn="ctr">
                <a:buFont typeface="Wingdings" panose="05000000000000000000" pitchFamily="2" charset="2"/>
                <a:buChar char="Ø"/>
              </a:pPr>
              <a:r>
                <a:rPr lang="en-US" altLang="ko-KR" sz="1400" b="1" u="sng" dirty="0">
                  <a:solidFill>
                    <a:schemeClr val="tx1">
                      <a:lumMod val="75000"/>
                      <a:lumOff val="25000"/>
                    </a:schemeClr>
                  </a:solidFill>
                  <a:cs typeface="Arial" pitchFamily="34" charset="0"/>
                </a:rPr>
                <a:t>Stuart Umpleby</a:t>
              </a:r>
              <a:r>
                <a:rPr lang="ro-RO" altLang="ko-KR" sz="1400" b="1" u="sng" dirty="0">
                  <a:solidFill>
                    <a:schemeClr val="tx1">
                      <a:lumMod val="75000"/>
                      <a:lumOff val="25000"/>
                    </a:schemeClr>
                  </a:solidFill>
                  <a:cs typeface="Arial" pitchFamily="34" charset="0"/>
                </a:rPr>
                <a:t> (2001)</a:t>
              </a:r>
              <a:endParaRPr lang="ko-KR" altLang="en-US" sz="1400" b="1" u="sng"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AA937107-E226-4A3A-BE5F-9933F89CC8AF}"/>
                </a:ext>
              </a:extLst>
            </p:cNvPr>
            <p:cNvSpPr txBox="1"/>
            <p:nvPr/>
          </p:nvSpPr>
          <p:spPr>
            <a:xfrm>
              <a:off x="2746993" y="4484506"/>
              <a:ext cx="1292072" cy="304830"/>
            </a:xfrm>
            <a:prstGeom prst="rect">
              <a:avLst/>
            </a:prstGeom>
            <a:noFill/>
          </p:spPr>
          <p:txBody>
            <a:bodyPr wrap="square" rtlCol="0">
              <a:spAutoFit/>
            </a:bodyPr>
            <a:lstStyle/>
            <a:p>
              <a:pPr algn="ctr"/>
              <a:r>
                <a:rPr lang="ro-RO" altLang="ko-KR" sz="1200" b="1" dirty="0">
                  <a:solidFill>
                    <a:schemeClr val="tx1">
                      <a:lumMod val="75000"/>
                      <a:lumOff val="25000"/>
                    </a:schemeClr>
                  </a:solidFill>
                  <a:cs typeface="Arial" pitchFamily="34" charset="0"/>
                </a:rPr>
                <a:t>5. </a:t>
              </a:r>
              <a:r>
                <a:rPr lang="en-US" altLang="ko-KR" sz="1200" b="1" dirty="0">
                  <a:solidFill>
                    <a:schemeClr val="tx1">
                      <a:lumMod val="75000"/>
                      <a:lumOff val="25000"/>
                    </a:schemeClr>
                  </a:solidFill>
                  <a:cs typeface="Arial" pitchFamily="34" charset="0"/>
                </a:rPr>
                <a:t>Cibernetica de ordin trei</a:t>
              </a:r>
              <a:r>
                <a:rPr lang="ro-RO" altLang="ko-KR" sz="1200" b="1" dirty="0">
                  <a:solidFill>
                    <a:schemeClr val="tx1">
                      <a:lumMod val="75000"/>
                      <a:lumOff val="25000"/>
                    </a:schemeClr>
                  </a:solidFill>
                  <a:cs typeface="Arial" pitchFamily="34" charset="0"/>
                </a:rPr>
                <a:t> și Științele Complexității</a:t>
              </a:r>
              <a:endParaRPr lang="ko-KR" altLang="en-US" sz="1200"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6A94E07C-BF3B-4DEF-8C01-0DF3506639A7}"/>
              </a:ext>
            </a:extLst>
          </p:cNvPr>
          <p:cNvGrpSpPr/>
          <p:nvPr/>
        </p:nvGrpSpPr>
        <p:grpSpPr>
          <a:xfrm>
            <a:off x="2166175" y="3753178"/>
            <a:ext cx="8298741" cy="480538"/>
            <a:chOff x="1742105" y="3830556"/>
            <a:chExt cx="7640844" cy="480538"/>
          </a:xfrm>
        </p:grpSpPr>
        <p:sp>
          <p:nvSpPr>
            <p:cNvPr id="32" name="TextBox 31">
              <a:extLst>
                <a:ext uri="{FF2B5EF4-FFF2-40B4-BE49-F238E27FC236}">
                  <a16:creationId xmlns:a16="http://schemas.microsoft.com/office/drawing/2014/main" id="{1406740D-9804-448C-AE94-26295C35C8EA}"/>
                </a:ext>
              </a:extLst>
            </p:cNvPr>
            <p:cNvSpPr txBox="1"/>
            <p:nvPr/>
          </p:nvSpPr>
          <p:spPr>
            <a:xfrm>
              <a:off x="3344607" y="3830556"/>
              <a:ext cx="853040" cy="400110"/>
            </a:xfrm>
            <a:prstGeom prst="rect">
              <a:avLst/>
            </a:prstGeom>
            <a:noFill/>
          </p:spPr>
          <p:txBody>
            <a:bodyPr wrap="square" rtlCol="0">
              <a:spAutoFit/>
            </a:bodyPr>
            <a:lstStyle/>
            <a:p>
              <a:pPr algn="ctr"/>
              <a:r>
                <a:rPr lang="en-US" altLang="ko-KR" sz="2000" b="1" dirty="0">
                  <a:solidFill>
                    <a:schemeClr val="accent5"/>
                  </a:solidFill>
                  <a:cs typeface="Arial" pitchFamily="34" charset="0"/>
                </a:rPr>
                <a:t> </a:t>
              </a:r>
              <a:r>
                <a:rPr lang="ro-RO" altLang="ko-KR" sz="2000" b="1" dirty="0">
                  <a:solidFill>
                    <a:schemeClr val="accent5"/>
                  </a:solidFill>
                  <a:cs typeface="Arial" pitchFamily="34" charset="0"/>
                </a:rPr>
                <a:t>1948</a:t>
              </a:r>
              <a:endParaRPr lang="ko-KR" altLang="en-US" sz="2000" b="1" dirty="0">
                <a:solidFill>
                  <a:schemeClr val="accent5"/>
                </a:solidFill>
                <a:cs typeface="Arial" pitchFamily="34" charset="0"/>
              </a:endParaRPr>
            </a:p>
          </p:txBody>
        </p:sp>
        <p:sp>
          <p:nvSpPr>
            <p:cNvPr id="33" name="TextBox 32">
              <a:extLst>
                <a:ext uri="{FF2B5EF4-FFF2-40B4-BE49-F238E27FC236}">
                  <a16:creationId xmlns:a16="http://schemas.microsoft.com/office/drawing/2014/main" id="{1D7E5899-EF16-49EA-BF01-74FF8B929BFB}"/>
                </a:ext>
              </a:extLst>
            </p:cNvPr>
            <p:cNvSpPr txBox="1"/>
            <p:nvPr/>
          </p:nvSpPr>
          <p:spPr>
            <a:xfrm>
              <a:off x="6234416" y="3870358"/>
              <a:ext cx="1468344" cy="400110"/>
            </a:xfrm>
            <a:prstGeom prst="rect">
              <a:avLst/>
            </a:prstGeom>
            <a:noFill/>
          </p:spPr>
          <p:txBody>
            <a:bodyPr wrap="square" rtlCol="0">
              <a:spAutoFit/>
            </a:bodyPr>
            <a:lstStyle/>
            <a:p>
              <a:pPr algn="ctr"/>
              <a:r>
                <a:rPr lang="en-US" altLang="ko-KR" sz="2000" b="1" dirty="0">
                  <a:solidFill>
                    <a:schemeClr val="accent3"/>
                  </a:solidFill>
                  <a:cs typeface="Arial" pitchFamily="34" charset="0"/>
                </a:rPr>
                <a:t>1960-1985</a:t>
              </a:r>
              <a:endParaRPr lang="ko-KR" altLang="en-US" sz="2000" b="1" dirty="0">
                <a:solidFill>
                  <a:schemeClr val="accent3"/>
                </a:solidFill>
                <a:cs typeface="Arial" pitchFamily="34" charset="0"/>
              </a:endParaRPr>
            </a:p>
          </p:txBody>
        </p:sp>
        <p:sp>
          <p:nvSpPr>
            <p:cNvPr id="34" name="직사각형 113">
              <a:extLst>
                <a:ext uri="{FF2B5EF4-FFF2-40B4-BE49-F238E27FC236}">
                  <a16:creationId xmlns:a16="http://schemas.microsoft.com/office/drawing/2014/main" id="{BAB4B923-7272-4DD2-8B99-C7E82FAC9AAF}"/>
                </a:ext>
              </a:extLst>
            </p:cNvPr>
            <p:cNvSpPr>
              <a:spLocks noChangeArrowheads="1"/>
            </p:cNvSpPr>
            <p:nvPr/>
          </p:nvSpPr>
          <p:spPr bwMode="auto">
            <a:xfrm>
              <a:off x="4684002" y="3910984"/>
              <a:ext cx="1366681"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000" b="1" dirty="0">
                  <a:solidFill>
                    <a:schemeClr val="accent4"/>
                  </a:solidFill>
                  <a:cs typeface="Arial" charset="0"/>
                </a:rPr>
                <a:t>1948-1960</a:t>
              </a:r>
              <a:endParaRPr lang="ko-KR" altLang="en-US" sz="2000" dirty="0">
                <a:solidFill>
                  <a:schemeClr val="accent4"/>
                </a:solidFill>
              </a:endParaRPr>
            </a:p>
          </p:txBody>
        </p:sp>
        <p:sp>
          <p:nvSpPr>
            <p:cNvPr id="35" name="TextBox 34">
              <a:extLst>
                <a:ext uri="{FF2B5EF4-FFF2-40B4-BE49-F238E27FC236}">
                  <a16:creationId xmlns:a16="http://schemas.microsoft.com/office/drawing/2014/main" id="{BB3F3F15-2BBA-4231-A3C8-92E942F68154}"/>
                </a:ext>
              </a:extLst>
            </p:cNvPr>
            <p:cNvSpPr txBox="1"/>
            <p:nvPr/>
          </p:nvSpPr>
          <p:spPr>
            <a:xfrm>
              <a:off x="7735027" y="3910984"/>
              <a:ext cx="1647922" cy="400110"/>
            </a:xfrm>
            <a:prstGeom prst="rect">
              <a:avLst/>
            </a:prstGeom>
            <a:noFill/>
          </p:spPr>
          <p:txBody>
            <a:bodyPr wrap="square" rtlCol="0">
              <a:spAutoFit/>
            </a:bodyPr>
            <a:lstStyle/>
            <a:p>
              <a:pPr algn="ctr"/>
              <a:r>
                <a:rPr lang="en-US" altLang="ko-KR" sz="2000" b="1" dirty="0">
                  <a:solidFill>
                    <a:schemeClr val="accent2"/>
                  </a:solidFill>
                  <a:cs typeface="Arial" pitchFamily="34" charset="0"/>
                </a:rPr>
                <a:t>1985-prezent</a:t>
              </a:r>
              <a:endParaRPr lang="ko-KR" altLang="en-US" sz="2000" b="1" dirty="0">
                <a:solidFill>
                  <a:schemeClr val="accent2"/>
                </a:solidFill>
                <a:cs typeface="Arial" pitchFamily="34" charset="0"/>
              </a:endParaRPr>
            </a:p>
          </p:txBody>
        </p:sp>
        <p:sp>
          <p:nvSpPr>
            <p:cNvPr id="36" name="TextBox 35">
              <a:extLst>
                <a:ext uri="{FF2B5EF4-FFF2-40B4-BE49-F238E27FC236}">
                  <a16:creationId xmlns:a16="http://schemas.microsoft.com/office/drawing/2014/main" id="{7C225DBE-831D-478D-AF95-E527695845B0}"/>
                </a:ext>
              </a:extLst>
            </p:cNvPr>
            <p:cNvSpPr txBox="1"/>
            <p:nvPr/>
          </p:nvSpPr>
          <p:spPr>
            <a:xfrm>
              <a:off x="1742105" y="3830556"/>
              <a:ext cx="853040" cy="400110"/>
            </a:xfrm>
            <a:prstGeom prst="rect">
              <a:avLst/>
            </a:prstGeom>
            <a:noFill/>
          </p:spPr>
          <p:txBody>
            <a:bodyPr wrap="square" rtlCol="0">
              <a:spAutoFit/>
            </a:bodyPr>
            <a:lstStyle/>
            <a:p>
              <a:pPr algn="ctr"/>
              <a:r>
                <a:rPr lang="en-US" altLang="ko-KR" sz="2000" b="1" dirty="0">
                  <a:solidFill>
                    <a:schemeClr val="accent6"/>
                  </a:solidFill>
                  <a:cs typeface="Arial" pitchFamily="34" charset="0"/>
                </a:rPr>
                <a:t>&lt;19</a:t>
              </a:r>
              <a:r>
                <a:rPr lang="ro-RO" altLang="ko-KR" sz="2000" b="1" dirty="0">
                  <a:solidFill>
                    <a:schemeClr val="accent6"/>
                  </a:solidFill>
                  <a:cs typeface="Arial" pitchFamily="34" charset="0"/>
                </a:rPr>
                <a:t>48</a:t>
              </a:r>
              <a:endParaRPr lang="ko-KR" altLang="en-US" sz="2000" b="1" dirty="0">
                <a:solidFill>
                  <a:schemeClr val="accent6"/>
                </a:solidFill>
                <a:cs typeface="Arial" pitchFamily="34" charset="0"/>
              </a:endParaRPr>
            </a:p>
          </p:txBody>
        </p:sp>
      </p:grpSp>
      <p:grpSp>
        <p:nvGrpSpPr>
          <p:cNvPr id="37" name="Group 36">
            <a:extLst>
              <a:ext uri="{FF2B5EF4-FFF2-40B4-BE49-F238E27FC236}">
                <a16:creationId xmlns:a16="http://schemas.microsoft.com/office/drawing/2014/main" id="{30BD84FA-092D-449A-B4F8-DFDECCF5967B}"/>
              </a:ext>
            </a:extLst>
          </p:cNvPr>
          <p:cNvGrpSpPr/>
          <p:nvPr/>
        </p:nvGrpSpPr>
        <p:grpSpPr>
          <a:xfrm>
            <a:off x="2858859" y="5075509"/>
            <a:ext cx="3138891" cy="1125136"/>
            <a:chOff x="2755310" y="4418533"/>
            <a:chExt cx="1313537" cy="656512"/>
          </a:xfrm>
        </p:grpSpPr>
        <p:sp>
          <p:nvSpPr>
            <p:cNvPr id="38" name="TextBox 37">
              <a:extLst>
                <a:ext uri="{FF2B5EF4-FFF2-40B4-BE49-F238E27FC236}">
                  <a16:creationId xmlns:a16="http://schemas.microsoft.com/office/drawing/2014/main" id="{4052AADE-0A56-4B7E-9985-5F76B7A0D1D9}"/>
                </a:ext>
              </a:extLst>
            </p:cNvPr>
            <p:cNvSpPr txBox="1"/>
            <p:nvPr/>
          </p:nvSpPr>
          <p:spPr>
            <a:xfrm>
              <a:off x="2776775" y="4590162"/>
              <a:ext cx="1292072" cy="484883"/>
            </a:xfrm>
            <a:prstGeom prst="rect">
              <a:avLst/>
            </a:prstGeom>
            <a:noFill/>
          </p:spPr>
          <p:txBody>
            <a:bodyPr wrap="square" rtlCol="0">
              <a:spAutoFit/>
            </a:bodyPr>
            <a:lstStyle/>
            <a:p>
              <a:pPr marL="171450" indent="-171450" algn="ctr">
                <a:buFont typeface="Wingdings" panose="05000000000000000000" pitchFamily="2" charset="2"/>
                <a:buChar char="Ø"/>
              </a:pPr>
              <a:r>
                <a:rPr lang="ro-RO" altLang="ko-KR" sz="1400" b="1" dirty="0">
                  <a:solidFill>
                    <a:schemeClr val="tx1">
                      <a:lumMod val="75000"/>
                      <a:lumOff val="25000"/>
                    </a:schemeClr>
                  </a:solidFill>
                  <a:cs typeface="Arial" pitchFamily="34" charset="0"/>
                </a:rPr>
                <a:t>Norbert Wiener (1938 – 1939)</a:t>
              </a:r>
            </a:p>
            <a:p>
              <a:pPr marL="171450" indent="-171450" algn="ctr">
                <a:buFont typeface="Wingdings" panose="05000000000000000000" pitchFamily="2" charset="2"/>
                <a:buChar char="Ø"/>
              </a:pPr>
              <a:r>
                <a:rPr lang="ro-RO" altLang="ko-KR" sz="1200" dirty="0">
                  <a:solidFill>
                    <a:schemeClr val="tx1">
                      <a:lumMod val="75000"/>
                      <a:lumOff val="25000"/>
                    </a:schemeClr>
                  </a:solidFill>
                  <a:cs typeface="Arial" pitchFamily="34" charset="0"/>
                </a:rPr>
                <a:t>Warren McCulloch&amp;Walter Pitts (1943)</a:t>
              </a:r>
            </a:p>
            <a:p>
              <a:pPr marL="171450" indent="-171450" algn="ctr">
                <a:buFont typeface="Wingdings" panose="05000000000000000000" pitchFamily="2" charset="2"/>
                <a:buChar char="Ø"/>
              </a:pPr>
              <a:r>
                <a:rPr lang="ro-RO" altLang="ko-KR" sz="1200" dirty="0">
                  <a:solidFill>
                    <a:schemeClr val="tx1">
                      <a:lumMod val="75000"/>
                      <a:lumOff val="25000"/>
                    </a:schemeClr>
                  </a:solidFill>
                  <a:cs typeface="Arial" pitchFamily="34" charset="0"/>
                </a:rPr>
                <a:t>Gregory Bateson (1946)</a:t>
              </a:r>
            </a:p>
            <a:p>
              <a:pPr marL="171450" indent="-171450" algn="ctr">
                <a:buFont typeface="Wingdings" panose="05000000000000000000" pitchFamily="2" charset="2"/>
                <a:buChar char="Ø"/>
              </a:pPr>
              <a:endParaRPr lang="ko-KR" altLang="en-US" sz="1200"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8ECA69C4-BBB8-4710-BCF7-1FC61E9FAF52}"/>
                </a:ext>
              </a:extLst>
            </p:cNvPr>
            <p:cNvSpPr txBox="1"/>
            <p:nvPr/>
          </p:nvSpPr>
          <p:spPr>
            <a:xfrm>
              <a:off x="2755310" y="4418533"/>
              <a:ext cx="1292072" cy="161628"/>
            </a:xfrm>
            <a:prstGeom prst="rect">
              <a:avLst/>
            </a:prstGeom>
            <a:noFill/>
          </p:spPr>
          <p:txBody>
            <a:bodyPr wrap="square" rtlCol="0">
              <a:spAutoFit/>
            </a:bodyPr>
            <a:lstStyle/>
            <a:p>
              <a:pPr algn="ctr"/>
              <a:r>
                <a:rPr lang="ro-RO" sz="1200" b="1" dirty="0">
                  <a:solidFill>
                    <a:schemeClr val="tx1">
                      <a:lumMod val="75000"/>
                      <a:lumOff val="25000"/>
                    </a:schemeClr>
                  </a:solidFill>
                  <a:cs typeface="Arial" pitchFamily="34" charset="0"/>
                </a:rPr>
                <a:t>2. Întemeietorii ciberneticii</a:t>
              </a:r>
              <a:endParaRPr lang="ko-KR" altLang="en-US" sz="1200" b="1" dirty="0">
                <a:solidFill>
                  <a:schemeClr val="tx1">
                    <a:lumMod val="75000"/>
                    <a:lumOff val="25000"/>
                  </a:schemeClr>
                </a:solidFill>
                <a:cs typeface="Arial" pitchFamily="34" charset="0"/>
              </a:endParaRPr>
            </a:p>
          </p:txBody>
        </p:sp>
      </p:grpSp>
      <p:sp>
        <p:nvSpPr>
          <p:cNvPr id="40" name="Footer Placeholder 4">
            <a:extLst>
              <a:ext uri="{FF2B5EF4-FFF2-40B4-BE49-F238E27FC236}">
                <a16:creationId xmlns:a16="http://schemas.microsoft.com/office/drawing/2014/main" id="{575F103D-5EA4-49DA-8023-B352CDE636C2}"/>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26560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DB3A-9374-4375-8D55-7CE4630412B5}"/>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Apariția și dezvoltarea Ciberneticii</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EEDB98-4F6B-4D9E-ABB7-751736B504BB}"/>
                  </a:ext>
                </a:extLst>
              </p:cNvPr>
              <p:cNvSpPr>
                <a:spLocks noGrp="1"/>
              </p:cNvSpPr>
              <p:nvPr>
                <p:ph idx="1"/>
              </p:nvPr>
            </p:nvSpPr>
            <p:spPr>
              <a:xfrm>
                <a:off x="5118447" y="803186"/>
                <a:ext cx="6895213" cy="5248622"/>
              </a:xfrm>
            </p:spPr>
            <p:txBody>
              <a:bodyPr/>
              <a:lstStyle/>
              <a:p>
                <a:pPr>
                  <a:buFont typeface="Wingdings" panose="05000000000000000000" pitchFamily="2" charset="2"/>
                  <a:buChar char="ü"/>
                </a:pPr>
                <a:r>
                  <a:rPr lang="en-US" dirty="0">
                    <a:latin typeface="Palatino Linotype" panose="02040502050505030304" pitchFamily="18" charset="0"/>
                  </a:rPr>
                  <a:t>,,kybernetos”</a:t>
                </a:r>
                <a:r>
                  <a:rPr lang="ro-RO" dirty="0">
                    <a:latin typeface="Palatino Linotype" panose="02040502050505030304" pitchFamily="18" charset="0"/>
                  </a:rPr>
                  <a:t> – în limba greacă înseamnă </a:t>
                </a:r>
                <a:r>
                  <a:rPr lang="en-US" dirty="0">
                    <a:latin typeface="Palatino Linotype" panose="02040502050505030304" pitchFamily="18" charset="0"/>
                  </a:rPr>
                  <a:t>,,</a:t>
                </a:r>
                <a:r>
                  <a:rPr lang="ro-RO" dirty="0">
                    <a:latin typeface="Palatino Linotype" panose="02040502050505030304" pitchFamily="18" charset="0"/>
                  </a:rPr>
                  <a:t>cârmaci</a:t>
                </a:r>
                <a:r>
                  <a:rPr lang="en-US" dirty="0">
                    <a:latin typeface="Palatino Linotype" panose="02040502050505030304" pitchFamily="18" charset="0"/>
                  </a:rPr>
                  <a:t>”</a:t>
                </a:r>
                <a:endParaRPr lang="ro-RO" dirty="0">
                  <a:latin typeface="Palatino Linotype" panose="02040502050505030304" pitchFamily="18" charset="0"/>
                </a:endParaRPr>
              </a:p>
              <a:p>
                <a:pPr algn="just">
                  <a:buFont typeface="Wingdings" panose="05000000000000000000" pitchFamily="2" charset="2"/>
                  <a:buChar char="ü"/>
                </a:pPr>
                <a:r>
                  <a:rPr lang="ro-RO" dirty="0">
                    <a:latin typeface="Palatino Linotype" panose="02040502050505030304" pitchFamily="18" charset="0"/>
                  </a:rPr>
                  <a:t> Platon </a:t>
                </a:r>
                <a14:m>
                  <m:oMath xmlns:m="http://schemas.openxmlformats.org/officeDocument/2006/math">
                    <m:r>
                      <a:rPr lang="ro-RO" i="1" smtClean="0">
                        <a:latin typeface="Cambria Math" panose="02040503050406030204" pitchFamily="18" charset="0"/>
                        <a:ea typeface="Cambria Math" panose="02040503050406030204" pitchFamily="18" charset="0"/>
                      </a:rPr>
                      <m:t>→</m:t>
                    </m:r>
                  </m:oMath>
                </a14:m>
                <a:r>
                  <a:rPr lang="ro-RO" dirty="0">
                    <a:latin typeface="Palatino Linotype" panose="02040502050505030304" pitchFamily="18" charset="0"/>
                  </a:rPr>
                  <a:t> </a:t>
                </a:r>
                <a:r>
                  <a:rPr lang="en-US" dirty="0">
                    <a:latin typeface="Palatino Linotype" panose="02040502050505030304" pitchFamily="18" charset="0"/>
                  </a:rPr>
                  <a:t>„Kibernetike”</a:t>
                </a:r>
                <a:r>
                  <a:rPr lang="ro-RO" dirty="0">
                    <a:latin typeface="Palatino Linotype" panose="02040502050505030304" pitchFamily="18" charset="0"/>
                  </a:rPr>
                  <a:t>  - </a:t>
                </a:r>
                <a:r>
                  <a:rPr lang="it-IT" dirty="0">
                    <a:latin typeface="Palatino Linotype" panose="02040502050505030304" pitchFamily="18" charset="0"/>
                  </a:rPr>
                  <a:t>,,conducere a unei entităţi politice sau a unei cetăţi”</a:t>
                </a:r>
                <a:endParaRPr lang="ro-RO" dirty="0">
                  <a:latin typeface="Palatino Linotype" panose="02040502050505030304" pitchFamily="18" charset="0"/>
                </a:endParaRPr>
              </a:p>
              <a:p>
                <a:pPr algn="just">
                  <a:buFont typeface="Wingdings" panose="05000000000000000000" pitchFamily="2" charset="2"/>
                  <a:buChar char="ü"/>
                </a:pPr>
                <a:r>
                  <a:rPr lang="en-US" dirty="0">
                    <a:latin typeface="Palatino Linotype" panose="02040502050505030304" pitchFamily="18" charset="0"/>
                  </a:rPr>
                  <a:t>Andre Marie Ampère</a:t>
                </a:r>
                <a:r>
                  <a:rPr lang="ro-RO" dirty="0">
                    <a:latin typeface="Palatino Linotype" panose="02040502050505030304" pitchFamily="18" charset="0"/>
                  </a:rPr>
                  <a:t> </a:t>
                </a:r>
                <a14:m>
                  <m:oMath xmlns:m="http://schemas.openxmlformats.org/officeDocument/2006/math">
                    <m:r>
                      <a:rPr lang="ro-RO" i="1" smtClean="0">
                        <a:latin typeface="Cambria Math" panose="02040503050406030204" pitchFamily="18" charset="0"/>
                        <a:ea typeface="Cambria Math" panose="02040503050406030204" pitchFamily="18" charset="0"/>
                      </a:rPr>
                      <m:t>→</m:t>
                    </m:r>
                  </m:oMath>
                </a14:m>
                <a:r>
                  <a:rPr lang="ro-RO" dirty="0">
                    <a:latin typeface="Palatino Linotype" panose="02040502050505030304" pitchFamily="18" charset="0"/>
                  </a:rPr>
                  <a:t> arta guvernării, </a:t>
                </a:r>
                <a:r>
                  <a:rPr lang="it-IT" dirty="0">
                    <a:latin typeface="Palatino Linotype" panose="02040502050505030304" pitchFamily="18" charset="0"/>
                  </a:rPr>
                  <a:t>„studiul metodelor de comandă şi</a:t>
                </a:r>
                <a:r>
                  <a:rPr lang="ro-RO" dirty="0">
                    <a:latin typeface="Palatino Linotype" panose="02040502050505030304" pitchFamily="18" charset="0"/>
                  </a:rPr>
                  <a:t> </a:t>
                </a:r>
                <a:r>
                  <a:rPr lang="it-IT" dirty="0">
                    <a:latin typeface="Palatino Linotype" panose="02040502050505030304" pitchFamily="18" charset="0"/>
                  </a:rPr>
                  <a:t>conducere ale societăţii”</a:t>
                </a:r>
                <a:endParaRPr lang="ro-RO" dirty="0">
                  <a:latin typeface="Palatino Linotype" panose="02040502050505030304" pitchFamily="18" charset="0"/>
                </a:endParaRPr>
              </a:p>
              <a:p>
                <a:pPr algn="just">
                  <a:buFont typeface="Wingdings" panose="05000000000000000000" pitchFamily="2" charset="2"/>
                  <a:buChar char="ü"/>
                </a:pPr>
                <a:r>
                  <a:rPr lang="en-US" dirty="0">
                    <a:latin typeface="Palatino Linotype" panose="02040502050505030304" pitchFamily="18" charset="0"/>
                  </a:rPr>
                  <a:t> Ştefan Odobleja</a:t>
                </a:r>
                <a:r>
                  <a:rPr lang="ro-RO" dirty="0">
                    <a:latin typeface="Palatino Linotype" panose="02040502050505030304" pitchFamily="18" charset="0"/>
                  </a:rPr>
                  <a:t> </a:t>
                </a:r>
                <a14:m>
                  <m:oMath xmlns:m="http://schemas.openxmlformats.org/officeDocument/2006/math">
                    <m:r>
                      <a:rPr lang="ro-RO" i="1" smtClean="0">
                        <a:latin typeface="Cambria Math" panose="02040503050406030204" pitchFamily="18" charset="0"/>
                        <a:ea typeface="Cambria Math" panose="02040503050406030204" pitchFamily="18" charset="0"/>
                      </a:rPr>
                      <m:t>→</m:t>
                    </m:r>
                  </m:oMath>
                </a14:m>
                <a:r>
                  <a:rPr lang="ro-RO" dirty="0">
                    <a:latin typeface="Palatino Linotype" panose="02040502050505030304" pitchFamily="18" charset="0"/>
                  </a:rPr>
                  <a:t> tratat privind concepția cibernetică (feedback pozitiv), ,,Psihologia Consonantistă”</a:t>
                </a:r>
                <a:endParaRPr lang="en-US" dirty="0">
                  <a:latin typeface="Palatino Linotype" panose="02040502050505030304" pitchFamily="18" charset="0"/>
                </a:endParaRPr>
              </a:p>
            </p:txBody>
          </p:sp>
        </mc:Choice>
        <mc:Fallback xmlns="">
          <p:sp>
            <p:nvSpPr>
              <p:cNvPr id="3" name="Content Placeholder 2">
                <a:extLst>
                  <a:ext uri="{FF2B5EF4-FFF2-40B4-BE49-F238E27FC236}">
                    <a16:creationId xmlns:a16="http://schemas.microsoft.com/office/drawing/2014/main" id="{22EEDB98-4F6B-4D9E-ABB7-751736B504BB}"/>
                  </a:ext>
                </a:extLst>
              </p:cNvPr>
              <p:cNvSpPr>
                <a:spLocks noGrp="1" noRot="1" noChangeAspect="1" noMove="1" noResize="1" noEditPoints="1" noAdjustHandles="1" noChangeArrowheads="1" noChangeShapeType="1" noTextEdit="1"/>
              </p:cNvSpPr>
              <p:nvPr>
                <p:ph idx="1"/>
              </p:nvPr>
            </p:nvSpPr>
            <p:spPr>
              <a:xfrm>
                <a:off x="5118447" y="803186"/>
                <a:ext cx="6895213" cy="5248622"/>
              </a:xfrm>
              <a:blipFill>
                <a:blip r:embed="rId2"/>
                <a:stretch>
                  <a:fillRect l="-796" r="-707"/>
                </a:stretch>
              </a:blipFill>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DAE036F6-B782-4968-9C13-5F336DED0677}"/>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188887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cybernetics evolution">
            <a:extLst>
              <a:ext uri="{FF2B5EF4-FFF2-40B4-BE49-F238E27FC236}">
                <a16:creationId xmlns:a16="http://schemas.microsoft.com/office/drawing/2014/main" id="{F3F2E175-DC37-49D9-A88C-F44B9494B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201" y="430102"/>
            <a:ext cx="5598877" cy="43762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C3E81E-0E5E-4F0F-A553-F3D55E07745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Apariția și dezvoltarea Ciberneticii</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78236A-E234-4A58-A8E5-20A5C11D6347}"/>
                  </a:ext>
                </a:extLst>
              </p:cNvPr>
              <p:cNvSpPr txBox="1"/>
              <p:nvPr/>
            </p:nvSpPr>
            <p:spPr>
              <a:xfrm>
                <a:off x="4017525" y="5233481"/>
                <a:ext cx="8064230" cy="923330"/>
              </a:xfrm>
              <a:prstGeom prst="rect">
                <a:avLst/>
              </a:prstGeom>
              <a:noFill/>
            </p:spPr>
            <p:txBody>
              <a:bodyPr wrap="square" rtlCol="0">
                <a:spAutoFit/>
              </a:bodyPr>
              <a:lstStyle/>
              <a:p>
                <a:r>
                  <a:rPr lang="ro-RO" b="1" dirty="0">
                    <a:solidFill>
                      <a:srgbClr val="FF0000"/>
                    </a:solidFill>
                  </a:rPr>
                  <a:t>Cibernetica </a:t>
                </a:r>
                <a14:m>
                  <m:oMath xmlns:m="http://schemas.openxmlformats.org/officeDocument/2006/math">
                    <m:r>
                      <a:rPr lang="ro-RO" b="1" i="1" smtClean="0">
                        <a:solidFill>
                          <a:srgbClr val="FF0000"/>
                        </a:solidFill>
                        <a:latin typeface="Cambria Math" panose="02040503050406030204" pitchFamily="18" charset="0"/>
                        <a:ea typeface="Cambria Math" panose="02040503050406030204" pitchFamily="18" charset="0"/>
                      </a:rPr>
                      <m:t>→</m:t>
                    </m:r>
                  </m:oMath>
                </a14:m>
                <a:r>
                  <a:rPr lang="ro-RO" b="1" dirty="0">
                    <a:solidFill>
                      <a:srgbClr val="FF0000"/>
                    </a:solidFill>
                  </a:rPr>
                  <a:t> Știință interdisciplinară</a:t>
                </a:r>
              </a:p>
              <a:p>
                <a:r>
                  <a:rPr lang="ro-RO" dirty="0"/>
                  <a:t>Tema 1: </a:t>
                </a:r>
                <a:r>
                  <a:rPr lang="en-US" i="1" dirty="0">
                    <a:solidFill>
                      <a:srgbClr val="0070C0"/>
                    </a:solidFill>
                  </a:rPr>
                  <a:t>CYBERNETICS: A map of the Superscience</a:t>
                </a:r>
                <a:endParaRPr lang="ro-RO" i="1" dirty="0">
                  <a:solidFill>
                    <a:srgbClr val="0070C0"/>
                  </a:solidFill>
                </a:endParaRPr>
              </a:p>
              <a:p>
                <a:r>
                  <a:rPr lang="en-US" dirty="0">
                    <a:hlinkClick r:id="rId3"/>
                  </a:rPr>
                  <a:t>https://www.youtube.com/watch?v=OaBiQBliBeE&amp;feature=emb_title</a:t>
                </a:r>
                <a:r>
                  <a:rPr lang="ro-RO" dirty="0"/>
                  <a:t> </a:t>
                </a:r>
                <a:endParaRPr lang="en-US" dirty="0"/>
              </a:p>
            </p:txBody>
          </p:sp>
        </mc:Choice>
        <mc:Fallback xmlns="">
          <p:sp>
            <p:nvSpPr>
              <p:cNvPr id="5" name="TextBox 4">
                <a:extLst>
                  <a:ext uri="{FF2B5EF4-FFF2-40B4-BE49-F238E27FC236}">
                    <a16:creationId xmlns:a16="http://schemas.microsoft.com/office/drawing/2014/main" id="{BA78236A-E234-4A58-A8E5-20A5C11D6347}"/>
                  </a:ext>
                </a:extLst>
              </p:cNvPr>
              <p:cNvSpPr txBox="1">
                <a:spLocks noRot="1" noChangeAspect="1" noMove="1" noResize="1" noEditPoints="1" noAdjustHandles="1" noChangeArrowheads="1" noChangeShapeType="1" noTextEdit="1"/>
              </p:cNvSpPr>
              <p:nvPr/>
            </p:nvSpPr>
            <p:spPr>
              <a:xfrm>
                <a:off x="4017525" y="5233481"/>
                <a:ext cx="8064230" cy="923330"/>
              </a:xfrm>
              <a:prstGeom prst="rect">
                <a:avLst/>
              </a:prstGeom>
              <a:blipFill>
                <a:blip r:embed="rId4"/>
                <a:stretch>
                  <a:fillRect l="-605" t="-4636" b="-9934"/>
                </a:stretch>
              </a:blipFill>
            </p:spPr>
            <p:txBody>
              <a:bodyPr/>
              <a:lstStyle/>
              <a:p>
                <a:r>
                  <a:rPr lang="en-US">
                    <a:noFill/>
                  </a:rPr>
                  <a:t> </a:t>
                </a:r>
              </a:p>
            </p:txBody>
          </p:sp>
        </mc:Fallback>
      </mc:AlternateContent>
      <p:sp>
        <p:nvSpPr>
          <p:cNvPr id="8" name="Footer Placeholder 4">
            <a:extLst>
              <a:ext uri="{FF2B5EF4-FFF2-40B4-BE49-F238E27FC236}">
                <a16:creationId xmlns:a16="http://schemas.microsoft.com/office/drawing/2014/main" id="{BEE35E39-386D-41AD-A064-9649F82E37B4}"/>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402473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B457-52B1-434C-AECA-83C54AC610D5}"/>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Definirea Ciberneticii ca Știință</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2F8A61-AA39-4F8D-A206-F875F7F1E1FD}"/>
              </a:ext>
            </a:extLst>
          </p:cNvPr>
          <p:cNvSpPr>
            <a:spLocks noGrp="1"/>
          </p:cNvSpPr>
          <p:nvPr>
            <p:ph idx="1"/>
          </p:nvPr>
        </p:nvSpPr>
        <p:spPr/>
        <p:txBody>
          <a:bodyPr/>
          <a:lstStyle/>
          <a:p>
            <a:pPr marL="0" indent="0">
              <a:buNone/>
            </a:pPr>
            <a:r>
              <a:rPr lang="ro-RO" dirty="0">
                <a:latin typeface="Palatino Linotype" panose="02040502050505030304" pitchFamily="18" charset="0"/>
              </a:rPr>
              <a:t>Ce este cibernetica?</a:t>
            </a:r>
            <a:endParaRPr lang="en-US" dirty="0">
              <a:latin typeface="Palatino Linotype" panose="02040502050505030304" pitchFamily="18" charset="0"/>
            </a:endParaRPr>
          </a:p>
          <a:p>
            <a:pPr marL="0" indent="0">
              <a:buNone/>
            </a:pPr>
            <a:endParaRPr lang="ro-RO" dirty="0">
              <a:latin typeface="Palatino Linotype" panose="02040502050505030304" pitchFamily="18" charset="0"/>
            </a:endParaRPr>
          </a:p>
          <a:p>
            <a:pPr algn="just">
              <a:buFont typeface="Wingdings" panose="05000000000000000000" pitchFamily="2" charset="2"/>
              <a:buChar char="Ø"/>
            </a:pPr>
            <a:r>
              <a:rPr lang="en-US" dirty="0">
                <a:latin typeface="Palatino Linotype" panose="02040502050505030304" pitchFamily="18" charset="0"/>
              </a:rPr>
              <a:t>În evoluţia sa ca ştiinţă, cibernetica a suferit transformări care au</a:t>
            </a:r>
            <a:r>
              <a:rPr lang="ro-RO" dirty="0">
                <a:latin typeface="Palatino Linotype" panose="02040502050505030304" pitchFamily="18" charset="0"/>
              </a:rPr>
              <a:t> </a:t>
            </a:r>
            <a:r>
              <a:rPr lang="en-US" dirty="0">
                <a:latin typeface="Palatino Linotype" panose="02040502050505030304" pitchFamily="18" charset="0"/>
              </a:rPr>
              <a:t>dus la necesitatea de a vorbi despre o cibernetică de ordinul întâi,</a:t>
            </a:r>
            <a:r>
              <a:rPr lang="ro-RO" dirty="0">
                <a:latin typeface="Palatino Linotype" panose="02040502050505030304" pitchFamily="18" charset="0"/>
              </a:rPr>
              <a:t> </a:t>
            </a:r>
            <a:r>
              <a:rPr lang="en-US" dirty="0">
                <a:latin typeface="Palatino Linotype" panose="02040502050505030304" pitchFamily="18" charset="0"/>
              </a:rPr>
              <a:t>apoi despre cibernetica de ordinul doi şi, după anul 2000, despre</a:t>
            </a:r>
            <a:r>
              <a:rPr lang="ro-RO" dirty="0">
                <a:latin typeface="Palatino Linotype" panose="02040502050505030304" pitchFamily="18" charset="0"/>
              </a:rPr>
              <a:t> </a:t>
            </a:r>
            <a:r>
              <a:rPr lang="en-US" dirty="0">
                <a:latin typeface="Palatino Linotype" panose="02040502050505030304" pitchFamily="18" charset="0"/>
              </a:rPr>
              <a:t>cibernetica de ordinul trei. </a:t>
            </a:r>
            <a:endParaRPr lang="ro-RO" dirty="0">
              <a:latin typeface="Palatino Linotype" panose="02040502050505030304" pitchFamily="18" charset="0"/>
            </a:endParaRPr>
          </a:p>
          <a:p>
            <a:pPr algn="just">
              <a:buFont typeface="Wingdings" panose="05000000000000000000" pitchFamily="2" charset="2"/>
              <a:buChar char="Ø"/>
            </a:pPr>
            <a:endParaRPr lang="ro-RO" dirty="0">
              <a:latin typeface="Palatino Linotype" panose="02040502050505030304" pitchFamily="18" charset="0"/>
            </a:endParaRPr>
          </a:p>
          <a:p>
            <a:pPr algn="just">
              <a:buFont typeface="Wingdings" panose="05000000000000000000" pitchFamily="2" charset="2"/>
              <a:buChar char="Ø"/>
            </a:pPr>
            <a:r>
              <a:rPr lang="en-US" dirty="0">
                <a:latin typeface="Palatino Linotype" panose="02040502050505030304" pitchFamily="18" charset="0"/>
              </a:rPr>
              <a:t>Cibernetica este ştiinţa</a:t>
            </a:r>
            <a:r>
              <a:rPr lang="ro-RO" dirty="0">
                <a:latin typeface="Palatino Linotype" panose="02040502050505030304" pitchFamily="18" charset="0"/>
              </a:rPr>
              <a:t> comunicării și controlului</a:t>
            </a:r>
            <a:r>
              <a:rPr lang="en-US" dirty="0">
                <a:latin typeface="Palatino Linotype" panose="02040502050505030304" pitchFamily="18" charset="0"/>
              </a:rPr>
              <a:t> care studiază adaptarea sistemelor complexe la medii (sisteme) complexe</a:t>
            </a:r>
            <a:r>
              <a:rPr lang="ro-RO" dirty="0">
                <a:latin typeface="Palatino Linotype" panose="02040502050505030304" pitchFamily="18" charset="0"/>
              </a:rPr>
              <a:t>.  Obiectul de studiu al ciberneticii actuale reprezintă </a:t>
            </a:r>
            <a:r>
              <a:rPr lang="ro-RO" i="1" dirty="0">
                <a:solidFill>
                  <a:srgbClr val="FF0000"/>
                </a:solidFill>
                <a:latin typeface="Palatino Linotype" panose="02040502050505030304" pitchFamily="18" charset="0"/>
              </a:rPr>
              <a:t>sistemul adaptiv complex.</a:t>
            </a:r>
            <a:endParaRPr lang="en-US" i="1" dirty="0">
              <a:solidFill>
                <a:srgbClr val="FF0000"/>
              </a:solidFill>
              <a:latin typeface="Palatino Linotype" panose="02040502050505030304" pitchFamily="18" charset="0"/>
            </a:endParaRPr>
          </a:p>
        </p:txBody>
      </p:sp>
      <p:sp>
        <p:nvSpPr>
          <p:cNvPr id="4" name="Footer Placeholder 4">
            <a:extLst>
              <a:ext uri="{FF2B5EF4-FFF2-40B4-BE49-F238E27FC236}">
                <a16:creationId xmlns:a16="http://schemas.microsoft.com/office/drawing/2014/main" id="{9E6C4AA0-22D1-43D5-A5E5-9B0B15F67C3A}"/>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55530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DE15-ED4A-4F9B-AFAC-7875725C924B}"/>
              </a:ext>
            </a:extLst>
          </p:cNvPr>
          <p:cNvSpPr>
            <a:spLocks noGrp="1"/>
          </p:cNvSpPr>
          <p:nvPr>
            <p:ph type="title"/>
          </p:nvPr>
        </p:nvSpPr>
        <p:spPr/>
        <p:txBody>
          <a:bodyPr/>
          <a:lstStyle/>
          <a:p>
            <a:r>
              <a:rPr lang="ro-RO" dirty="0">
                <a:latin typeface="Times New Roman" panose="02020603050405020304" pitchFamily="18" charset="0"/>
                <a:cs typeface="Times New Roman" panose="02020603050405020304" pitchFamily="18" charset="0"/>
              </a:rPr>
              <a:t>Sisteme Simple vs. Sisteme Complexe</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98E54DF-AFC6-4CC3-8E19-57BD176F1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026" y="3653142"/>
            <a:ext cx="4200525" cy="1866900"/>
          </a:xfrm>
          <a:prstGeom prst="rect">
            <a:avLst/>
          </a:prstGeom>
        </p:spPr>
      </p:pic>
      <p:sp>
        <p:nvSpPr>
          <p:cNvPr id="6" name="TextBox 5">
            <a:extLst>
              <a:ext uri="{FF2B5EF4-FFF2-40B4-BE49-F238E27FC236}">
                <a16:creationId xmlns:a16="http://schemas.microsoft.com/office/drawing/2014/main" id="{9182595F-5396-4743-B60A-F63B8D97F9EB}"/>
              </a:ext>
            </a:extLst>
          </p:cNvPr>
          <p:cNvSpPr txBox="1"/>
          <p:nvPr/>
        </p:nvSpPr>
        <p:spPr>
          <a:xfrm>
            <a:off x="7801583" y="5520042"/>
            <a:ext cx="2363821" cy="307777"/>
          </a:xfrm>
          <a:prstGeom prst="rect">
            <a:avLst/>
          </a:prstGeom>
          <a:noFill/>
        </p:spPr>
        <p:txBody>
          <a:bodyPr wrap="square" rtlCol="0">
            <a:spAutoFit/>
          </a:bodyPr>
          <a:lstStyle/>
          <a:p>
            <a:r>
              <a:rPr lang="ro-RO" sz="1400" dirty="0"/>
              <a:t>Fig.1 Sistem simplu</a:t>
            </a:r>
            <a:endParaRPr lang="en-US" sz="1400" dirty="0"/>
          </a:p>
        </p:txBody>
      </p:sp>
      <p:sp>
        <p:nvSpPr>
          <p:cNvPr id="7" name="TextBox 6">
            <a:extLst>
              <a:ext uri="{FF2B5EF4-FFF2-40B4-BE49-F238E27FC236}">
                <a16:creationId xmlns:a16="http://schemas.microsoft.com/office/drawing/2014/main" id="{D9B2D453-D14E-411E-B769-0CCFC8AB3F4B}"/>
              </a:ext>
            </a:extLst>
          </p:cNvPr>
          <p:cNvSpPr txBox="1"/>
          <p:nvPr/>
        </p:nvSpPr>
        <p:spPr>
          <a:xfrm>
            <a:off x="5068111" y="1138136"/>
            <a:ext cx="6858000" cy="2585323"/>
          </a:xfrm>
          <a:prstGeom prst="rect">
            <a:avLst/>
          </a:prstGeom>
          <a:noFill/>
        </p:spPr>
        <p:txBody>
          <a:bodyPr wrap="square" rtlCol="0">
            <a:spAutoFit/>
          </a:bodyPr>
          <a:lstStyle/>
          <a:p>
            <a:pPr algn="just"/>
            <a:r>
              <a:rPr lang="ro-RO" dirty="0">
                <a:latin typeface="Palatino Linotype" panose="02040502050505030304" pitchFamily="18" charset="0"/>
              </a:rPr>
              <a:t>Aristotel a dat prima definiție a noțiunii de sistem, prin afirmația "întregul este mai mult decât suma părților componente„. Un sistem reprezintă un ansamblu de elemente ce interacţionează atât între ele, cât şi cu mediul înconjurător din care face parte sistemul, cu respectarea unor reguli, legi şi principii, în vederea realizării unui sens, obiectiv, scop. Exemple de sisteme:  întreprinderea, sistemul uman, sistem informatic, sistem tehnologic, sistem fizic (circuitul electric).</a:t>
            </a:r>
          </a:p>
          <a:p>
            <a:pPr algn="just"/>
            <a:endParaRPr lang="ro-RO" dirty="0">
              <a:latin typeface="Palatino Linotype" panose="02040502050505030304" pitchFamily="18" charset="0"/>
            </a:endParaRPr>
          </a:p>
        </p:txBody>
      </p:sp>
      <p:sp>
        <p:nvSpPr>
          <p:cNvPr id="8" name="Footer Placeholder 4">
            <a:extLst>
              <a:ext uri="{FF2B5EF4-FFF2-40B4-BE49-F238E27FC236}">
                <a16:creationId xmlns:a16="http://schemas.microsoft.com/office/drawing/2014/main" id="{97CE3C81-7CB8-47B6-8C95-8638A261023D}"/>
              </a:ext>
            </a:extLst>
          </p:cNvPr>
          <p:cNvSpPr>
            <a:spLocks noGrp="1"/>
          </p:cNvSpPr>
          <p:nvPr>
            <p:ph type="ftr" sz="quarter" idx="11"/>
          </p:nvPr>
        </p:nvSpPr>
        <p:spPr>
          <a:xfrm>
            <a:off x="-1" y="6512317"/>
            <a:ext cx="678911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r>
              <a:rPr lang="en-US" altLang="en-US" sz="1400" dirty="0"/>
              <a:t>Bazele Ciberneticii Economice, </a:t>
            </a:r>
            <a:r>
              <a:rPr lang="ro-RO" altLang="en-US" sz="1400" dirty="0"/>
              <a:t>Seminar, 2021 – CSIE, Asist.univ.dr. Ionuț Nica</a:t>
            </a:r>
            <a:endParaRPr lang="en-US" altLang="en-US" sz="1400" dirty="0"/>
          </a:p>
        </p:txBody>
      </p:sp>
    </p:spTree>
    <p:extLst>
      <p:ext uri="{BB962C8B-B14F-4D97-AF65-F5344CB8AC3E}">
        <p14:creationId xmlns:p14="http://schemas.microsoft.com/office/powerpoint/2010/main" val="3967041108"/>
      </p:ext>
    </p:extLst>
  </p:cSld>
  <p:clrMapOvr>
    <a:masterClrMapping/>
  </p:clrMapOvr>
</p:sld>
</file>

<file path=ppt/theme/theme1.xml><?xml version="1.0" encoding="utf-8"?>
<a:theme xmlns:a="http://schemas.openxmlformats.org/drawingml/2006/main" name="Atla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Atlas</Template>
  <TotalTime>178</TotalTime>
  <Words>3304</Words>
  <Application>Microsoft Office PowerPoint</Application>
  <PresentationFormat>Widescreen</PresentationFormat>
  <Paragraphs>267</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 Light</vt:lpstr>
      <vt:lpstr>Cambria Math</vt:lpstr>
      <vt:lpstr>Palatino Linotype</vt:lpstr>
      <vt:lpstr>Rockwell</vt:lpstr>
      <vt:lpstr>Tahoma</vt:lpstr>
      <vt:lpstr>Times New Roman</vt:lpstr>
      <vt:lpstr>Wingdings</vt:lpstr>
      <vt:lpstr>Atlas</vt:lpstr>
      <vt:lpstr>Bazele Ciberneticii Economice</vt:lpstr>
      <vt:lpstr>Agendă</vt:lpstr>
      <vt:lpstr>Organizare seminar</vt:lpstr>
      <vt:lpstr>Despre profu’  </vt:lpstr>
      <vt:lpstr>Apariția și dezvoltarea Ciberneticii </vt:lpstr>
      <vt:lpstr>Apariția și dezvoltarea Ciberneticii </vt:lpstr>
      <vt:lpstr>Apariția și dezvoltarea Ciberneticii </vt:lpstr>
      <vt:lpstr>Definirea Ciberneticii ca Știință </vt:lpstr>
      <vt:lpstr>Sisteme Simple vs. Sisteme Complexe</vt:lpstr>
      <vt:lpstr>Sisteme Simple, Sisteme Cibernetice,  Sisteme Complexe</vt:lpstr>
      <vt:lpstr>Sisteme Simple, Sisteme Cibernetice,  Sisteme Complexe</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Sistemul Adaptiv Complex</vt:lpstr>
      <vt:lpstr>Sistemele Adaptive Complexe în Economie</vt:lpstr>
      <vt:lpstr>Temă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Bazele Ciberneticii Economice</dc:title>
  <dc:creator>Ionut Nica</dc:creator>
  <cp:lastModifiedBy>Ionut Nica</cp:lastModifiedBy>
  <cp:revision>5</cp:revision>
  <dcterms:created xsi:type="dcterms:W3CDTF">2021-02-19T21:48:07Z</dcterms:created>
  <dcterms:modified xsi:type="dcterms:W3CDTF">2021-02-22T08:11:00Z</dcterms:modified>
</cp:coreProperties>
</file>