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59" r:id="rId20"/>
    <p:sldId id="276" r:id="rId21"/>
    <p:sldId id="280" r:id="rId22"/>
    <p:sldId id="281" r:id="rId23"/>
    <p:sldId id="277" r:id="rId24"/>
    <p:sldId id="262" r:id="rId25"/>
    <p:sldId id="263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2A1330C-3D5A-41BE-8FCA-D52A687AA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295D6E5-8885-46F5-84A4-1013538FC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15AC58A-93C6-4FFF-915F-9193FFDD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19A4EB2-D93D-4764-8A89-AB82D8DB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107691E-9F0C-4D9A-86AA-4155AF23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6931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BD6468-E043-4418-9FA0-976FDA68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5279BF6-CB64-4C33-8A0D-2DA673593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47E2BB4-303C-4E91-856B-33CFC446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0858FFB-6CEE-4310-B374-71EFCAD9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8064165-7227-4E98-A5C3-575605D4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387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45E1501C-D05E-4C01-A093-32709AA10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57719B6-938A-4FF4-911E-E5BAD3268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D45436C-DDC8-4888-8E5D-5A3B669A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971E77B-7B1B-4ED8-82CE-CA0F00FF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D7C7985-7E4C-46E2-BAD4-7F15A92D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214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7C4A30A-3C52-4539-82E6-D4A989D7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2D7C2D7-DAE5-4B0E-A1B6-B96E3BB47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6F1F7A8-7BD2-481A-88BC-045B47EF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2B56693-1071-4AF1-947A-1856FF20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A17EA77-D715-4B02-BCD1-B5AECC88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982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6A8A9E-1909-4AC2-B53D-420585EB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28ED21C-9E65-4C20-AD48-F78977803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AC61686-7515-4BC0-98BE-673F1376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F8B1236-8788-437E-815A-1B018B1D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926FD37-81D1-4442-8CFB-A6AC7A37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871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123D05-FBA7-44A5-BCC0-8170A08D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E0BAF99-C877-42AD-AD48-9130B4F7F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711D69F-BA7B-47B5-A8F0-9F77CC51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5CC40BB-AD4B-447E-8393-8F151693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03E14EF-6B63-48ED-9174-4C8383D5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9F3E6C2-1EF6-49F1-A6BF-CE57AA47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477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FDAE8A-B920-44D7-909D-EDBF1B5C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DE4B9FC-0E35-405A-95AF-7B6F8CFF6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34EC486-3283-496C-BF93-4FE1B67D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68A554B-37FC-494C-BD32-225B1CBED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7C8968A-AF0A-48A7-9D62-CD7491E19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3C5B9856-7549-414A-94DF-9DA48617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8952F0B9-AA18-4885-8AF9-4583C613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61E2A7F5-E080-4C4B-91E0-2C8483F0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74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09C0A8-8D83-4F4A-BE6D-C6BD15FD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6084B9F-E44C-462B-BFCD-CCA3C23F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48A01FC8-225D-4A81-B979-A0FA6CE5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5EC5C5E-8891-424C-B357-3E35F136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3663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C4A0A6A6-86F9-4C73-B634-C49A1370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A3A30515-4D38-4357-A406-57BE198F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46078D5-2337-4C50-AD1E-3DA9F9A6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522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1D5895-AB25-4964-B116-0263C26B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A7E8D6A-9DDD-4861-9F71-106DFA290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40E47D6-579A-47AE-9FF7-206C6E337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D3F88B3D-2DEB-4FA7-81D9-E47AEDDF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7793A6A-E2B6-4286-A979-C446D47A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195B061-84DF-4FD4-B3D2-8BF1CB8E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19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5AAB9F7-9937-4BBC-BDF3-B56606BC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3B3FF21C-CE4E-4EF6-8730-F3EF6774D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39BA3A5-A3EC-49B9-8181-53889B682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F0057CA-7B7E-4DDD-A582-CF4CE300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2CD72D5-94DE-4A71-9D00-BA5917F7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DAB83C7-2558-4773-9AC1-5BB7DEA9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343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7E712A0A-63DC-49FB-A0CC-46C6E646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FA1E23D-EF2C-4535-92D5-9B16A331D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2C3DB22-89C0-4CF4-B05C-9244BE7DC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4/2/2024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C761592-D303-431D-92FD-97FE90D22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344E204-135A-4691-8E19-57A17A473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1738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rndt-bruenner.de/mathe/scripts/engl_eigenwert2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igraph.org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https://cytoscape.org/" TargetMode="External"/><Relationship Id="rId7" Type="http://schemas.openxmlformats.org/officeDocument/2006/relationships/image" Target="../media/image23.png"/><Relationship Id="rId12" Type="http://schemas.openxmlformats.org/officeDocument/2006/relationships/hyperlink" Target="https://socnetv.org/" TargetMode="External"/><Relationship Id="rId2" Type="http://schemas.openxmlformats.org/officeDocument/2006/relationships/hyperlink" Target="https://gephi.org/" TargetMode="Externa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phviz.org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gif"/><Relationship Id="rId10" Type="http://schemas.openxmlformats.org/officeDocument/2006/relationships/hyperlink" Target="https://sites.google.com/site/ucinetsoftware/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4.png"/><Relationship Id="rId14" Type="http://schemas.openxmlformats.org/officeDocument/2006/relationships/hyperlink" Target="http://mrvar.fdv.uni-lj.si/pajek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hyperlink" Target="https://igraph.org/python/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hyperlink" Target="https://networkx.org/documentation/stabl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uliagraphs.org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datastorm-open.github.io/visNetwork/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igraph.org/r/" TargetMode="External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ibble.org/shakespeare" TargetMode="External"/><Relationship Id="rId3" Type="http://schemas.openxmlformats.org/officeDocument/2006/relationships/hyperlink" Target="http://www.orgnet.com/software.html" TargetMode="External"/><Relationship Id="rId7" Type="http://schemas.openxmlformats.org/officeDocument/2006/relationships/hyperlink" Target="http://www.jibble.org/piespy" TargetMode="External"/><Relationship Id="rId2" Type="http://schemas.openxmlformats.org/officeDocument/2006/relationships/hyperlink" Target="http://www-personal.umich.edu/~mejn/network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rgnet.com/services.html" TargetMode="External"/><Relationship Id="rId11" Type="http://schemas.openxmlformats.org/officeDocument/2006/relationships/hyperlink" Target="https://cambridge-intelligence.com/use-cases" TargetMode="External"/><Relationship Id="rId5" Type="http://schemas.openxmlformats.org/officeDocument/2006/relationships/hyperlink" Target="http://www.orgnet.com/sna.html" TargetMode="External"/><Relationship Id="rId10" Type="http://schemas.openxmlformats.org/officeDocument/2006/relationships/hyperlink" Target="http://snap.stanford.edu/data" TargetMode="External"/><Relationship Id="rId4" Type="http://schemas.openxmlformats.org/officeDocument/2006/relationships/hyperlink" Target="http://www.orgnet.com/stories.html" TargetMode="External"/><Relationship Id="rId9" Type="http://schemas.openxmlformats.org/officeDocument/2006/relationships/hyperlink" Target="http://www-personal.umich.edu/~mejn/netdat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FkJlilJ86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0BBB49C-0529-49B5-B18F-361E8C084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/>
              <a:t>SISTEMUL CA RETEA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EF68AD8F-595A-49ED-8FDC-37EFF92CB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Curs 6</a:t>
            </a:r>
          </a:p>
          <a:p>
            <a:pPr algn="l"/>
            <a:r>
              <a:rPr lang="en-US" b="1"/>
              <a:t>BAZELE CIBERNETICII ECONOMICE</a:t>
            </a:r>
          </a:p>
        </p:txBody>
      </p:sp>
      <p:sp>
        <p:nvSpPr>
          <p:cNvPr id="4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BE5CA-6AEE-A55B-1A77-E755FEF96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96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1100009" y="248320"/>
            <a:ext cx="2944769" cy="526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solidFill>
                  <a:srgbClr val="0070C0"/>
                </a:solidFill>
              </a:rPr>
              <a:t>Intalniri elevi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81" y="0"/>
            <a:ext cx="6849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0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1100009" y="248319"/>
            <a:ext cx="2944769" cy="10771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solidFill>
                  <a:srgbClr val="0070C0"/>
                </a:solidFill>
              </a:rPr>
              <a:t>Prietenii</a:t>
            </a:r>
          </a:p>
          <a:p>
            <a:r>
              <a:rPr lang="en-US" sz="4000" b="1">
                <a:solidFill>
                  <a:srgbClr val="0070C0"/>
                </a:solidFill>
              </a:rPr>
              <a:t>studenti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11" y="0"/>
            <a:ext cx="9190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4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1100009" y="248320"/>
            <a:ext cx="2944769" cy="526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070C0"/>
                </a:solidFill>
              </a:rPr>
              <a:t>CHAT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97" y="864370"/>
            <a:ext cx="9100955" cy="59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7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1100009" y="248319"/>
            <a:ext cx="2944769" cy="11026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070C0"/>
                </a:solidFill>
              </a:rPr>
              <a:t>Contacte sexuale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27" y="672542"/>
            <a:ext cx="66960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4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1100009" y="248319"/>
            <a:ext cx="2944769" cy="11026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070C0"/>
                </a:solidFill>
              </a:rPr>
              <a:t>Personaje carte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84" y="248319"/>
            <a:ext cx="8054031" cy="63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9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1100009" y="248319"/>
            <a:ext cx="2944769" cy="11026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070C0"/>
                </a:solidFill>
              </a:rPr>
              <a:t>Internet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65" y="406743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1100009" y="248319"/>
            <a:ext cx="2944769" cy="11026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070C0"/>
                </a:solidFill>
              </a:rPr>
              <a:t>WWW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29" y="675245"/>
            <a:ext cx="66389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1100009" y="248319"/>
            <a:ext cx="2936532" cy="11026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000">
                <a:solidFill>
                  <a:srgbClr val="0070C0"/>
                </a:solidFill>
                <a:latin typeface="inherit"/>
              </a:rPr>
              <a:t>Proteine ​​de drojdie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52" y="0"/>
            <a:ext cx="6012077" cy="68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0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9837909" y="-72956"/>
            <a:ext cx="2936532" cy="11026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70C0"/>
                </a:solidFill>
                <a:latin typeface="inherit"/>
              </a:rPr>
              <a:t>Terorism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733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43" y="2970673"/>
            <a:ext cx="5170357" cy="3887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78" y="-1"/>
            <a:ext cx="3055608" cy="293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4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63" y="81503"/>
            <a:ext cx="10055721" cy="1027507"/>
          </a:xfrm>
        </p:spPr>
        <p:txBody>
          <a:bodyPr anchor="t">
            <a:normAutofit/>
          </a:bodyPr>
          <a:lstStyle/>
          <a:p>
            <a:r>
              <a:rPr lang="en-US" sz="6600" b="1" dirty="0" err="1"/>
              <a:t>Directii</a:t>
            </a:r>
            <a:r>
              <a:rPr lang="en-US" sz="6600" b="1" dirty="0"/>
              <a:t> de </a:t>
            </a:r>
            <a:r>
              <a:rPr lang="en-US" sz="6600" b="1" dirty="0" err="1"/>
              <a:t>cercetare</a:t>
            </a:r>
            <a:endParaRPr lang="en-US" sz="66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2AC316C-4B61-4FC3-8244-54A049B8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589" y="1366555"/>
            <a:ext cx="10940716" cy="3909599"/>
          </a:xfrm>
        </p:spPr>
        <p:txBody>
          <a:bodyPr>
            <a:normAutofit fontScale="55000" lnSpcReduction="20000"/>
          </a:bodyPr>
          <a:lstStyle/>
          <a:p>
            <a:pPr marL="742950" indent="-74295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4400" dirty="0"/>
              <a:t>D</a:t>
            </a:r>
            <a:r>
              <a:rPr lang="ro-RO" altLang="en-US" sz="4400" dirty="0" err="1"/>
              <a:t>etermin</a:t>
            </a:r>
            <a:r>
              <a:rPr lang="en-US" altLang="en-US" sz="4400" dirty="0"/>
              <a:t>area</a:t>
            </a:r>
            <a:r>
              <a:rPr lang="ro-RO" altLang="en-US" sz="4400" dirty="0"/>
              <a:t> </a:t>
            </a:r>
            <a:r>
              <a:rPr lang="ro-RO" altLang="en-US" sz="4400" b="1" dirty="0" err="1">
                <a:solidFill>
                  <a:srgbClr val="FF0000"/>
                </a:solidFill>
              </a:rPr>
              <a:t>proprietăţile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ro-RO" altLang="en-US" sz="4400" b="1" dirty="0">
                <a:solidFill>
                  <a:srgbClr val="FF0000"/>
                </a:solidFill>
              </a:rPr>
              <a:t>statistice ale </a:t>
            </a:r>
            <a:r>
              <a:rPr lang="ro-RO" altLang="en-US" sz="4400" b="1" dirty="0" err="1">
                <a:solidFill>
                  <a:srgbClr val="FF0000"/>
                </a:solidFill>
              </a:rPr>
              <a:t>reţelelor</a:t>
            </a:r>
            <a:r>
              <a:rPr lang="ro-RO" altLang="en-US" sz="4400" b="1" dirty="0">
                <a:solidFill>
                  <a:srgbClr val="FF0000"/>
                </a:solidFill>
              </a:rPr>
              <a:t> complexe</a:t>
            </a:r>
            <a:r>
              <a:rPr lang="ro-RO" altLang="en-US" sz="4400" dirty="0"/>
              <a:t>, </a:t>
            </a:r>
            <a:r>
              <a:rPr lang="ro-RO" altLang="en-US" sz="4400" dirty="0" err="1"/>
              <a:t>proprietăţi</a:t>
            </a:r>
            <a:r>
              <a:rPr lang="ro-RO" altLang="en-US" sz="4400" dirty="0"/>
              <a:t> cu ajutorul cărora putem</a:t>
            </a:r>
            <a:r>
              <a:rPr lang="en-US" altLang="en-US" sz="4400" dirty="0"/>
              <a:t> </a:t>
            </a:r>
            <a:r>
              <a:rPr lang="ro-RO" altLang="en-US" sz="4400" dirty="0"/>
              <a:t>caracteriza structura </a:t>
            </a:r>
            <a:r>
              <a:rPr lang="ro-RO" altLang="en-US" sz="4400" dirty="0" err="1"/>
              <a:t>şi</a:t>
            </a:r>
            <a:r>
              <a:rPr lang="ro-RO" altLang="en-US" sz="4400" dirty="0"/>
              <a:t> comportamentul sistemelor care includ astfel</a:t>
            </a:r>
            <a:r>
              <a:rPr lang="en-US" altLang="en-US" sz="4400" dirty="0"/>
              <a:t> </a:t>
            </a:r>
            <a:r>
              <a:rPr lang="ro-RO" altLang="en-US" sz="4400"/>
              <a:t>de reţele.</a:t>
            </a:r>
            <a:endParaRPr lang="en-US" altLang="en-US" sz="4400"/>
          </a:p>
          <a:p>
            <a:pPr marL="742950" indent="-74295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4400" dirty="0"/>
          </a:p>
          <a:p>
            <a:pPr marL="742950" indent="-74295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4400"/>
              <a:t>C</a:t>
            </a:r>
            <a:r>
              <a:rPr lang="ro-RO" altLang="en-US" sz="4400" dirty="0"/>
              <a:t>re</a:t>
            </a:r>
            <a:r>
              <a:rPr lang="en-US" altLang="en-US" sz="4400" dirty="0"/>
              <a:t>area de</a:t>
            </a:r>
            <a:r>
              <a:rPr lang="ro-RO" altLang="en-US" sz="4400" dirty="0"/>
              <a:t> </a:t>
            </a:r>
            <a:r>
              <a:rPr lang="ro-RO" altLang="en-US" sz="4400" b="1" dirty="0">
                <a:solidFill>
                  <a:srgbClr val="FF0000"/>
                </a:solidFill>
              </a:rPr>
              <a:t>modele ale </a:t>
            </a:r>
            <a:r>
              <a:rPr lang="ro-RO" altLang="en-US" sz="4400" b="1" dirty="0" err="1">
                <a:solidFill>
                  <a:srgbClr val="FF0000"/>
                </a:solidFill>
              </a:rPr>
              <a:t>reţelelor</a:t>
            </a:r>
            <a:r>
              <a:rPr lang="ro-RO" altLang="en-US" sz="4400" b="1" dirty="0">
                <a:solidFill>
                  <a:srgbClr val="FF0000"/>
                </a:solidFill>
              </a:rPr>
              <a:t> </a:t>
            </a:r>
            <a:r>
              <a:rPr lang="ro-RO" altLang="en-US" sz="4400" dirty="0"/>
              <a:t>cu</a:t>
            </a:r>
            <a:r>
              <a:rPr lang="en-US" altLang="en-US" sz="4400" dirty="0"/>
              <a:t> </a:t>
            </a:r>
            <a:r>
              <a:rPr lang="ro-RO" altLang="en-US" sz="4400" dirty="0"/>
              <a:t>ajutorul cărora să </a:t>
            </a:r>
            <a:r>
              <a:rPr lang="ro-RO" altLang="en-US" sz="4400" dirty="0" err="1"/>
              <a:t>înţelegem</a:t>
            </a:r>
            <a:r>
              <a:rPr lang="ro-RO" altLang="en-US" sz="4400" dirty="0"/>
              <a:t> mai bine </a:t>
            </a:r>
            <a:r>
              <a:rPr lang="ro-RO" altLang="en-US" sz="4400" dirty="0" err="1"/>
              <a:t>proprietăţile</a:t>
            </a:r>
            <a:r>
              <a:rPr lang="en-US" altLang="en-US" sz="4400" dirty="0"/>
              <a:t> </a:t>
            </a:r>
            <a:r>
              <a:rPr lang="ro-RO" altLang="en-US" sz="4400" dirty="0" err="1"/>
              <a:t>reţelelor</a:t>
            </a:r>
            <a:r>
              <a:rPr lang="ro-RO" altLang="en-US" sz="4400" dirty="0"/>
              <a:t> </a:t>
            </a:r>
            <a:r>
              <a:rPr lang="ro-RO" altLang="en-US" sz="4400" dirty="0" err="1"/>
              <a:t>şi</a:t>
            </a:r>
            <a:r>
              <a:rPr lang="ro-RO" altLang="en-US" sz="4400" dirty="0"/>
              <a:t> efectele lor asupra sistemelor</a:t>
            </a:r>
            <a:r>
              <a:rPr lang="en-US" altLang="en-US" sz="4400" dirty="0"/>
              <a:t> </a:t>
            </a:r>
            <a:r>
              <a:rPr lang="ro-RO" altLang="en-US" sz="4400" dirty="0"/>
              <a:t>complexe</a:t>
            </a:r>
            <a:r>
              <a:rPr lang="ro-RO" altLang="en-US" sz="4400"/>
              <a:t>. </a:t>
            </a:r>
            <a:endParaRPr lang="en-US" altLang="en-US" sz="4400"/>
          </a:p>
          <a:p>
            <a:pPr marL="742950" indent="-74295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4400"/>
          </a:p>
          <a:p>
            <a:pPr marL="742950" indent="-74295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4400"/>
              <a:t>G</a:t>
            </a:r>
            <a:r>
              <a:rPr lang="ro-RO" altLang="en-US" sz="4400" dirty="0" err="1"/>
              <a:t>ăs</a:t>
            </a:r>
            <a:r>
              <a:rPr lang="en-US" altLang="en-US" sz="4400" dirty="0" err="1"/>
              <a:t>irea</a:t>
            </a:r>
            <a:r>
              <a:rPr lang="ro-RO" altLang="en-US" sz="4400" dirty="0"/>
              <a:t> regulile </a:t>
            </a:r>
            <a:r>
              <a:rPr lang="ro-RO" altLang="en-US" sz="4400" dirty="0" err="1"/>
              <a:t>şi</a:t>
            </a:r>
            <a:r>
              <a:rPr lang="ro-RO" altLang="en-US" sz="4400" dirty="0"/>
              <a:t> </a:t>
            </a:r>
            <a:r>
              <a:rPr lang="ro-RO" altLang="en-US" sz="4400" dirty="0" err="1"/>
              <a:t>legităţile</a:t>
            </a:r>
            <a:r>
              <a:rPr lang="ro-RO" altLang="en-US" sz="4400" dirty="0"/>
              <a:t> care</a:t>
            </a:r>
            <a:r>
              <a:rPr lang="en-US" altLang="en-US" sz="4400" dirty="0"/>
              <a:t> </a:t>
            </a:r>
            <a:r>
              <a:rPr lang="ro-RO" altLang="en-US" sz="4400" dirty="0"/>
              <a:t>guvernează</a:t>
            </a:r>
            <a:r>
              <a:rPr lang="ro-RO" altLang="en-US" sz="4400" b="1" dirty="0"/>
              <a:t> </a:t>
            </a:r>
            <a:r>
              <a:rPr lang="ro-RO" altLang="en-US" sz="4400" b="1" dirty="0" err="1">
                <a:solidFill>
                  <a:srgbClr val="FF0000"/>
                </a:solidFill>
              </a:rPr>
              <a:t>evoluţia</a:t>
            </a:r>
            <a:r>
              <a:rPr lang="ro-RO" altLang="en-US" sz="4400" b="1" dirty="0">
                <a:solidFill>
                  <a:srgbClr val="FF0000"/>
                </a:solidFill>
              </a:rPr>
              <a:t> </a:t>
            </a:r>
            <a:r>
              <a:rPr lang="ro-RO" altLang="en-US" sz="4400" b="1" dirty="0" err="1">
                <a:solidFill>
                  <a:srgbClr val="FF0000"/>
                </a:solidFill>
              </a:rPr>
              <a:t>reţelelor</a:t>
            </a:r>
            <a:r>
              <a:rPr lang="ro-RO" altLang="en-US" sz="4400" dirty="0"/>
              <a:t>, astfel încât să se poată stabili modul în</a:t>
            </a:r>
            <a:r>
              <a:rPr lang="en-US" altLang="en-US" sz="4400" dirty="0"/>
              <a:t> </a:t>
            </a:r>
            <a:r>
              <a:rPr lang="ro-RO" altLang="en-US" sz="4400" dirty="0"/>
              <a:t>care aceste reguli </a:t>
            </a:r>
            <a:r>
              <a:rPr lang="ro-RO" altLang="en-US" sz="4400" dirty="0" err="1"/>
              <a:t>şi</a:t>
            </a:r>
            <a:r>
              <a:rPr lang="ro-RO" altLang="en-US" sz="4400" dirty="0"/>
              <a:t> </a:t>
            </a:r>
            <a:r>
              <a:rPr lang="ro-RO" altLang="en-US" sz="4400" dirty="0" err="1"/>
              <a:t>legităţi</a:t>
            </a:r>
            <a:r>
              <a:rPr lang="ro-RO" altLang="en-US" sz="4400" dirty="0"/>
              <a:t> </a:t>
            </a:r>
            <a:r>
              <a:rPr lang="ro-RO" altLang="en-US" sz="4400" dirty="0" err="1"/>
              <a:t>influenţează</a:t>
            </a:r>
            <a:r>
              <a:rPr lang="ro-RO" altLang="en-US" sz="4400" dirty="0"/>
              <a:t> vârfurile individuale sau o</a:t>
            </a:r>
            <a:r>
              <a:rPr lang="en-US" altLang="en-US" sz="4400" dirty="0"/>
              <a:t> </a:t>
            </a:r>
            <a:r>
              <a:rPr lang="ro-RO" altLang="en-US" sz="4400" dirty="0"/>
              <a:t>parte a </a:t>
            </a:r>
            <a:r>
              <a:rPr lang="ro-RO" altLang="en-US" sz="4400" dirty="0" err="1"/>
              <a:t>reţelei</a:t>
            </a:r>
            <a:r>
              <a:rPr lang="ro-RO" altLang="en-US" sz="4400" dirty="0"/>
              <a:t>.</a:t>
            </a:r>
            <a:endParaRPr lang="en-US" altLang="en-US" sz="4400" dirty="0"/>
          </a:p>
          <a:p>
            <a:pPr marL="742950" indent="-74295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4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12648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70" y="-382"/>
            <a:ext cx="10055721" cy="1325563"/>
          </a:xfrm>
        </p:spPr>
        <p:txBody>
          <a:bodyPr anchor="t">
            <a:normAutofit/>
          </a:bodyPr>
          <a:lstStyle/>
          <a:p>
            <a:r>
              <a:rPr lang="en-US" b="1" dirty="0"/>
              <a:t>De </a:t>
            </a:r>
            <a:r>
              <a:rPr lang="en-US" b="1" dirty="0" err="1"/>
              <a:t>ce</a:t>
            </a:r>
            <a:endParaRPr lang="en-US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2AC316C-4B61-4FC3-8244-54A049B8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4" y="906380"/>
            <a:ext cx="11244977" cy="39095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i="1" dirty="0"/>
              <a:t>- </a:t>
            </a:r>
            <a:r>
              <a:rPr lang="ro-RO" altLang="en-US" sz="2000" i="1" dirty="0"/>
              <a:t>Ceea ce face un sistem să fie</a:t>
            </a:r>
            <a:r>
              <a:rPr lang="en-US" altLang="en-US" sz="2000" i="1" dirty="0"/>
              <a:t> </a:t>
            </a:r>
            <a:r>
              <a:rPr lang="ro-RO" altLang="en-US" sz="2000" i="1" dirty="0"/>
              <a:t>sistem </a:t>
            </a:r>
            <a:r>
              <a:rPr lang="ro-RO" altLang="en-US" sz="2000" i="1" dirty="0" err="1"/>
              <a:t>şi</a:t>
            </a:r>
            <a:r>
              <a:rPr lang="ro-RO" altLang="en-US" sz="2000" i="1" dirty="0"/>
              <a:t> nu o simplă </a:t>
            </a:r>
            <a:r>
              <a:rPr lang="ro-RO" altLang="en-US" sz="2000" i="1" dirty="0" err="1"/>
              <a:t>colecţie</a:t>
            </a:r>
            <a:r>
              <a:rPr lang="ro-RO" altLang="en-US" sz="2000" i="1" dirty="0"/>
              <a:t> de elemente sunt </a:t>
            </a:r>
            <a:r>
              <a:rPr lang="ro-RO" altLang="en-US" sz="2000" b="1" i="1" dirty="0"/>
              <a:t>conexiunile </a:t>
            </a:r>
            <a:r>
              <a:rPr lang="ro-RO" altLang="en-US" sz="2000" b="1" i="1" dirty="0" err="1"/>
              <a:t>şi</a:t>
            </a:r>
            <a:r>
              <a:rPr lang="en-US" altLang="en-US" sz="2000" b="1" i="1" dirty="0"/>
              <a:t> </a:t>
            </a:r>
            <a:r>
              <a:rPr lang="ro-RO" altLang="en-US" sz="2000" b="1" i="1" dirty="0" err="1"/>
              <a:t>interacţiunile</a:t>
            </a:r>
            <a:r>
              <a:rPr lang="ro-RO" altLang="en-US" sz="2000" i="1" dirty="0"/>
              <a:t> dintre componentele sale, ca </a:t>
            </a:r>
            <a:r>
              <a:rPr lang="ro-RO" altLang="en-US" sz="2000" i="1" dirty="0" err="1"/>
              <a:t>şi</a:t>
            </a:r>
            <a:r>
              <a:rPr lang="ro-RO" altLang="en-US" sz="2000" i="1" dirty="0"/>
              <a:t> efectul pe care</a:t>
            </a:r>
            <a:r>
              <a:rPr lang="en-US" altLang="en-US" sz="2000" i="1" dirty="0"/>
              <a:t> </a:t>
            </a:r>
            <a:r>
              <a:rPr lang="ro-RO" altLang="en-US" sz="2000" i="1" dirty="0"/>
              <a:t>aceste legături îl are asupra</a:t>
            </a:r>
            <a:r>
              <a:rPr lang="en-US" altLang="en-US" sz="2000" i="1" dirty="0"/>
              <a:t> </a:t>
            </a:r>
            <a:r>
              <a:rPr lang="ro-RO" altLang="en-US" sz="2000" i="1" dirty="0"/>
              <a:t>comportamentului său</a:t>
            </a:r>
            <a:r>
              <a:rPr lang="en-US" altLang="en-US" sz="2000" i="1" dirty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o-RO" altLang="en-US" sz="2000" b="1" i="1" dirty="0" err="1"/>
              <a:t>Funcţiile</a:t>
            </a:r>
            <a:r>
              <a:rPr lang="ro-RO" altLang="en-US" sz="2000" b="1" i="1" dirty="0"/>
              <a:t> sociale dominante </a:t>
            </a:r>
            <a:r>
              <a:rPr lang="ro-RO" altLang="en-US" sz="2000" i="1" dirty="0"/>
              <a:t>sunt organizate în tot</a:t>
            </a:r>
            <a:r>
              <a:rPr lang="en-US" altLang="en-US" sz="2000" i="1" dirty="0"/>
              <a:t> </a:t>
            </a:r>
            <a:r>
              <a:rPr lang="ro-RO" altLang="en-US" sz="2000" i="1" dirty="0"/>
              <a:t>mai mare măsură </a:t>
            </a:r>
            <a:r>
              <a:rPr lang="ro-RO" altLang="en-US" sz="2000" b="1" i="1" dirty="0"/>
              <a:t>în jurul </a:t>
            </a:r>
            <a:r>
              <a:rPr lang="ro-RO" altLang="en-US" sz="2000" b="1" i="1" dirty="0" err="1"/>
              <a:t>reţelelor</a:t>
            </a:r>
            <a:r>
              <a:rPr lang="ro-RO" altLang="en-US" sz="2000" i="1" dirty="0"/>
              <a:t>, iar participarea la aceste </a:t>
            </a:r>
            <a:r>
              <a:rPr lang="ro-RO" altLang="en-US" sz="2000" i="1" dirty="0" err="1"/>
              <a:t>reţele</a:t>
            </a:r>
            <a:r>
              <a:rPr lang="en-US" altLang="en-US" sz="2000" i="1" dirty="0"/>
              <a:t> </a:t>
            </a:r>
            <a:r>
              <a:rPr lang="ro-RO" altLang="en-US" sz="2000" i="1" dirty="0"/>
              <a:t>este o sursă </a:t>
            </a:r>
            <a:r>
              <a:rPr lang="ro-RO" altLang="en-US" sz="2000" i="1" dirty="0" err="1"/>
              <a:t>esenţială</a:t>
            </a:r>
            <a:r>
              <a:rPr lang="ro-RO" altLang="en-US" sz="2000" i="1" dirty="0"/>
              <a:t> de putere.</a:t>
            </a:r>
            <a:endParaRPr lang="en-US" altLang="en-US" sz="2000" i="1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000" i="1" dirty="0" err="1"/>
              <a:t>Sistemele</a:t>
            </a:r>
            <a:r>
              <a:rPr lang="en-US" altLang="en-US" sz="2000" i="1" dirty="0"/>
              <a:t> Adaptive </a:t>
            </a:r>
            <a:r>
              <a:rPr lang="en-US" altLang="en-US" sz="2000" i="1" dirty="0" err="1"/>
              <a:t>Complexe</a:t>
            </a:r>
            <a:r>
              <a:rPr lang="en-US" altLang="en-US" sz="2000" i="1" dirty="0"/>
              <a:t>:</a:t>
            </a:r>
          </a:p>
          <a:p>
            <a:pPr lvl="1">
              <a:buFontTx/>
              <a:buChar char="-"/>
            </a:pPr>
            <a:r>
              <a:rPr lang="ro-RO" altLang="en-US" sz="2000" i="1" dirty="0" err="1"/>
              <a:t>conţin</a:t>
            </a:r>
            <a:r>
              <a:rPr lang="ro-RO" altLang="en-US" sz="2000" i="1" dirty="0"/>
              <a:t> un mare număr de elemente interdependente (molecule, neuroni, indivizi, </a:t>
            </a:r>
            <a:r>
              <a:rPr lang="ro-RO" altLang="en-US" sz="2000" i="1" dirty="0" err="1"/>
              <a:t>pieţe</a:t>
            </a:r>
            <a:r>
              <a:rPr lang="ro-RO" altLang="en-US" sz="2000" i="1" dirty="0"/>
              <a:t>, </a:t>
            </a:r>
            <a:r>
              <a:rPr lang="ro-RO" altLang="en-US" sz="2000" i="1" dirty="0" err="1"/>
              <a:t>organizaţii</a:t>
            </a:r>
            <a:r>
              <a:rPr lang="ro-RO" altLang="en-US" sz="2000" i="1" dirty="0"/>
              <a:t> sociale etc.); </a:t>
            </a:r>
            <a:endParaRPr lang="en-US" altLang="en-US" sz="2000" i="1" dirty="0"/>
          </a:p>
          <a:p>
            <a:pPr lvl="1">
              <a:buFontTx/>
              <a:buChar char="-"/>
            </a:pPr>
            <a:r>
              <a:rPr lang="ro-RO" altLang="en-US" sz="2000" i="1" dirty="0" err="1"/>
              <a:t>interacţiunile</a:t>
            </a:r>
            <a:r>
              <a:rPr lang="ro-RO" altLang="en-US" sz="2000" i="1" dirty="0"/>
              <a:t> dintre aceste elemente nu sunt deterministe;</a:t>
            </a:r>
            <a:endParaRPr lang="en-US" altLang="en-US" sz="2000" i="1" dirty="0"/>
          </a:p>
          <a:p>
            <a:pPr lvl="1">
              <a:buFontTx/>
              <a:buChar char="-"/>
            </a:pPr>
            <a:r>
              <a:rPr lang="ro-RO" altLang="en-US" sz="2000" b="1" i="1" dirty="0"/>
              <a:t>topologia </a:t>
            </a:r>
            <a:r>
              <a:rPr lang="ro-RO" altLang="en-US" sz="2000" b="1" i="1" dirty="0" err="1"/>
              <a:t>interacţiunilor</a:t>
            </a:r>
            <a:r>
              <a:rPr lang="ro-RO" altLang="en-US" sz="2000" b="1" i="1" dirty="0"/>
              <a:t> este distribuită</a:t>
            </a:r>
            <a:r>
              <a:rPr lang="en-US" altLang="en-US" sz="2000" b="1" i="1" dirty="0"/>
              <a:t> </a:t>
            </a:r>
            <a:r>
              <a:rPr lang="en-US" altLang="en-US" sz="2000" i="1" dirty="0"/>
              <a:t>(=</a:t>
            </a:r>
            <a:r>
              <a:rPr lang="en-US" altLang="en-US" sz="2000" i="1" dirty="0" err="1"/>
              <a:t>redundanta</a:t>
            </a:r>
            <a:r>
              <a:rPr lang="en-US" altLang="en-US" sz="2000" i="1" dirty="0"/>
              <a:t>: </a:t>
            </a:r>
            <a:r>
              <a:rPr lang="en-US" sz="2000" b="0" i="1" dirty="0" err="1">
                <a:effectLst/>
              </a:rPr>
              <a:t>între</a:t>
            </a:r>
            <a:r>
              <a:rPr lang="en-US" sz="2000" b="0" i="1" dirty="0">
                <a:effectLst/>
              </a:rPr>
              <a:t> fiecare </a:t>
            </a:r>
            <a:r>
              <a:rPr lang="en-US" sz="2000" b="0" i="1" dirty="0" err="1">
                <a:effectLst/>
              </a:rPr>
              <a:t>pereche</a:t>
            </a:r>
            <a:r>
              <a:rPr lang="en-US" sz="2000" b="0" i="1" dirty="0">
                <a:effectLst/>
              </a:rPr>
              <a:t> de </a:t>
            </a:r>
            <a:r>
              <a:rPr lang="en-US" sz="2000" b="0" i="1" dirty="0" err="1">
                <a:effectLst/>
              </a:rPr>
              <a:t>noduri</a:t>
            </a:r>
            <a:r>
              <a:rPr lang="en-US" sz="2000" b="0" i="1" dirty="0">
                <a:effectLst/>
              </a:rPr>
              <a:t> </a:t>
            </a:r>
            <a:r>
              <a:rPr lang="en-US" sz="2000" b="0" i="1" dirty="0" err="1">
                <a:effectLst/>
              </a:rPr>
              <a:t>există</a:t>
            </a:r>
            <a:r>
              <a:rPr lang="en-US" sz="2000" b="0" i="1" dirty="0">
                <a:effectLst/>
              </a:rPr>
              <a:t> </a:t>
            </a:r>
            <a:r>
              <a:rPr lang="en-US" sz="2000" b="0" i="1" dirty="0" err="1">
                <a:effectLst/>
              </a:rPr>
              <a:t>mai</a:t>
            </a:r>
            <a:r>
              <a:rPr lang="en-US" sz="2000" b="0" i="1" dirty="0">
                <a:effectLst/>
              </a:rPr>
              <a:t> multe </a:t>
            </a:r>
            <a:r>
              <a:rPr lang="en-US" sz="2000" b="0" i="1" dirty="0" err="1">
                <a:effectLst/>
              </a:rPr>
              <a:t>căi</a:t>
            </a:r>
            <a:r>
              <a:rPr lang="en-US" sz="2000" b="0" i="1" dirty="0">
                <a:effectLst/>
              </a:rPr>
              <a:t> de </a:t>
            </a:r>
            <a:r>
              <a:rPr lang="en-US" sz="2000" b="0" i="1" dirty="0" err="1">
                <a:effectLst/>
              </a:rPr>
              <a:t>interactiune</a:t>
            </a:r>
            <a:r>
              <a:rPr lang="en-US" sz="2000" i="1" dirty="0"/>
              <a:t>)</a:t>
            </a:r>
            <a:r>
              <a:rPr lang="ro-RO" altLang="en-US" sz="2000" i="1" dirty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7677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74" y="-105745"/>
            <a:ext cx="6264178" cy="1027507"/>
          </a:xfrm>
        </p:spPr>
        <p:txBody>
          <a:bodyPr anchor="t">
            <a:normAutofit/>
          </a:bodyPr>
          <a:lstStyle/>
          <a:p>
            <a:r>
              <a:rPr lang="en-US" sz="6600" b="1" dirty="0"/>
              <a:t>Indicatori </a:t>
            </a:r>
            <a:r>
              <a:rPr lang="en-US" sz="6600" b="1" dirty="0" err="1"/>
              <a:t>statistici</a:t>
            </a:r>
            <a:endParaRPr lang="en-US" sz="66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098" name="Picture 2" descr="https://upload.wikimedia.org/wikipedia/commons/thumb/1/11/6_centrality_measures.png/300px-6_centrality_meas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832499" y="750990"/>
            <a:ext cx="7051111" cy="610701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Gradul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nod = </a:t>
            </a:r>
            <a:r>
              <a:rPr lang="en-US" sz="2400" dirty="0" err="1"/>
              <a:t>numarul</a:t>
            </a:r>
            <a:r>
              <a:rPr lang="en-US" sz="2400" dirty="0"/>
              <a:t> de </a:t>
            </a:r>
            <a:r>
              <a:rPr lang="en-US" sz="2400" dirty="0" err="1"/>
              <a:t>arce</a:t>
            </a:r>
            <a:r>
              <a:rPr lang="en-US" sz="2400" dirty="0"/>
              <a:t> </a:t>
            </a:r>
            <a:r>
              <a:rPr lang="en-US" sz="2400" dirty="0" err="1"/>
              <a:t>adiacente</a:t>
            </a:r>
            <a:r>
              <a:rPr lang="en-US" sz="2400" dirty="0"/>
              <a:t> (total, </a:t>
            </a:r>
            <a:r>
              <a:rPr lang="en-US" sz="2400" dirty="0" err="1"/>
              <a:t>intrari</a:t>
            </a:r>
            <a:r>
              <a:rPr lang="en-US" sz="2400" dirty="0"/>
              <a:t>, </a:t>
            </a:r>
            <a:r>
              <a:rPr lang="en-US" sz="2400" dirty="0" err="1"/>
              <a:t>iesiri</a:t>
            </a:r>
            <a:r>
              <a:rPr lang="en-US" sz="2400" dirty="0"/>
              <a:t>), </a:t>
            </a:r>
            <a:r>
              <a:rPr lang="en-US" sz="2400" dirty="0" err="1"/>
              <a:t>imaginea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Centralitatea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nod = </a:t>
            </a:r>
            <a:r>
              <a:rPr lang="en-US" sz="2400" dirty="0" err="1"/>
              <a:t>suma</a:t>
            </a:r>
            <a:r>
              <a:rPr lang="en-US" sz="2400" dirty="0"/>
              <a:t> </a:t>
            </a:r>
            <a:r>
              <a:rPr lang="en-US" sz="2400" dirty="0" err="1"/>
              <a:t>modulelor</a:t>
            </a:r>
            <a:r>
              <a:rPr lang="en-US" sz="2400" dirty="0"/>
              <a:t> </a:t>
            </a:r>
            <a:r>
              <a:rPr lang="en-US" sz="2400" dirty="0" err="1"/>
              <a:t>diferentelor</a:t>
            </a:r>
            <a:r>
              <a:rPr lang="en-US" sz="2400" dirty="0"/>
              <a:t> dintre </a:t>
            </a:r>
            <a:r>
              <a:rPr lang="en-US" sz="2400" dirty="0" err="1"/>
              <a:t>gradul</a:t>
            </a:r>
            <a:r>
              <a:rPr lang="en-US" sz="2400" dirty="0"/>
              <a:t> </a:t>
            </a:r>
            <a:r>
              <a:rPr lang="en-US" sz="2400" dirty="0" err="1"/>
              <a:t>lui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al </a:t>
            </a:r>
            <a:r>
              <a:rPr lang="en-US" sz="2400" dirty="0" err="1"/>
              <a:t>celorlalte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Gradul</a:t>
            </a:r>
            <a:r>
              <a:rPr lang="en-US" sz="2400" b="1" dirty="0"/>
              <a:t> de </a:t>
            </a:r>
            <a:r>
              <a:rPr lang="en-US" sz="2400" b="1" dirty="0" err="1"/>
              <a:t>apropiere</a:t>
            </a:r>
            <a:r>
              <a:rPr lang="en-US" sz="2400" dirty="0"/>
              <a:t> a </a:t>
            </a:r>
            <a:r>
              <a:rPr lang="en-US" sz="2400" dirty="0" err="1"/>
              <a:t>unui</a:t>
            </a:r>
            <a:r>
              <a:rPr lang="en-US" sz="2400" dirty="0"/>
              <a:t> nod = media </a:t>
            </a:r>
            <a:r>
              <a:rPr lang="en-US" sz="2400" dirty="0" err="1"/>
              <a:t>distantelor</a:t>
            </a:r>
            <a:r>
              <a:rPr lang="en-US" sz="2400" dirty="0"/>
              <a:t> la </a:t>
            </a:r>
            <a:r>
              <a:rPr lang="en-US" sz="2400" dirty="0" err="1"/>
              <a:t>celelalte</a:t>
            </a:r>
            <a:r>
              <a:rPr lang="en-US" sz="2400" dirty="0"/>
              <a:t> </a:t>
            </a:r>
            <a:r>
              <a:rPr lang="en-US" sz="2400" dirty="0" err="1"/>
              <a:t>noduri</a:t>
            </a:r>
            <a:r>
              <a:rPr lang="en-US" sz="2400" dirty="0"/>
              <a:t>, </a:t>
            </a:r>
            <a:r>
              <a:rPr lang="en-US" sz="2400" dirty="0" err="1"/>
              <a:t>imaginea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Gradul</a:t>
            </a:r>
            <a:r>
              <a:rPr lang="en-US" sz="2400" b="1" dirty="0"/>
              <a:t> de </a:t>
            </a:r>
            <a:r>
              <a:rPr lang="en-US" sz="2400" b="1" dirty="0" err="1"/>
              <a:t>intermediere</a:t>
            </a:r>
            <a:r>
              <a:rPr lang="en-US" sz="2400" dirty="0"/>
              <a:t> a </a:t>
            </a:r>
            <a:r>
              <a:rPr lang="en-US" sz="2400" dirty="0" err="1"/>
              <a:t>unui</a:t>
            </a:r>
            <a:r>
              <a:rPr lang="en-US" sz="2400" dirty="0"/>
              <a:t> nod = cate </a:t>
            </a:r>
            <a:r>
              <a:rPr lang="en-US" sz="2400" dirty="0" err="1"/>
              <a:t>drumuri</a:t>
            </a:r>
            <a:r>
              <a:rPr lang="en-US" sz="2400" dirty="0"/>
              <a:t> cele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scurte</a:t>
            </a:r>
            <a:r>
              <a:rPr lang="en-US" sz="2400" dirty="0"/>
              <a:t> dintre doua </a:t>
            </a:r>
            <a:r>
              <a:rPr lang="en-US" sz="2400" dirty="0" err="1"/>
              <a:t>noduri</a:t>
            </a:r>
            <a:r>
              <a:rPr lang="en-US" sz="2400" dirty="0"/>
              <a:t> </a:t>
            </a:r>
            <a:r>
              <a:rPr lang="en-US" sz="2400" dirty="0" err="1"/>
              <a:t>trec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acesta</a:t>
            </a:r>
            <a:r>
              <a:rPr lang="en-US" sz="2400" dirty="0"/>
              <a:t>, </a:t>
            </a:r>
            <a:r>
              <a:rPr lang="en-US" sz="2400" dirty="0" err="1"/>
              <a:t>imaginea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Gradul</a:t>
            </a:r>
            <a:r>
              <a:rPr lang="en-US" sz="2400" b="1" dirty="0"/>
              <a:t> de </a:t>
            </a:r>
            <a:r>
              <a:rPr lang="en-US" sz="2400" b="1" dirty="0" err="1"/>
              <a:t>intermediere</a:t>
            </a:r>
            <a:r>
              <a:rPr lang="en-US" sz="2400" b="1" dirty="0"/>
              <a:t> a </a:t>
            </a:r>
            <a:r>
              <a:rPr lang="en-US" sz="2400" b="1" dirty="0" err="1"/>
              <a:t>grafului</a:t>
            </a:r>
            <a:r>
              <a:rPr lang="en-US" sz="2400" dirty="0"/>
              <a:t> = media </a:t>
            </a:r>
            <a:r>
              <a:rPr lang="en-US" sz="2400" dirty="0" err="1"/>
              <a:t>gradelor</a:t>
            </a:r>
            <a:r>
              <a:rPr lang="en-US" sz="2400" dirty="0"/>
              <a:t> de </a:t>
            </a:r>
            <a:r>
              <a:rPr lang="en-US" sz="2400" dirty="0" err="1"/>
              <a:t>intermediere</a:t>
            </a:r>
            <a:r>
              <a:rPr lang="en-US" sz="2400" dirty="0"/>
              <a:t> a </a:t>
            </a:r>
            <a:r>
              <a:rPr lang="en-US" sz="2400" dirty="0" err="1"/>
              <a:t>nodurilor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Centralitatea</a:t>
            </a:r>
            <a:r>
              <a:rPr lang="en-US" sz="2400" b="1" dirty="0"/>
              <a:t> </a:t>
            </a:r>
            <a:r>
              <a:rPr lang="en-US" sz="2400" b="1" dirty="0" err="1"/>
              <a:t>proprie</a:t>
            </a:r>
            <a:r>
              <a:rPr lang="en-US" sz="2400" b="1" dirty="0"/>
              <a:t> </a:t>
            </a:r>
            <a:r>
              <a:rPr lang="en-US" sz="2400" dirty="0"/>
              <a:t>a </a:t>
            </a:r>
            <a:r>
              <a:rPr lang="en-US" sz="2400" dirty="0" err="1"/>
              <a:t>unui</a:t>
            </a:r>
            <a:r>
              <a:rPr lang="en-US" sz="2400" dirty="0"/>
              <a:t> nod = Suma </a:t>
            </a:r>
            <a:r>
              <a:rPr lang="en-US" sz="2400" dirty="0" err="1"/>
              <a:t>valorilor</a:t>
            </a:r>
            <a:r>
              <a:rPr lang="en-US" sz="2400" dirty="0"/>
              <a:t> </a:t>
            </a:r>
            <a:r>
              <a:rPr lang="en-US" sz="2400" dirty="0" err="1"/>
              <a:t>vecinilor</a:t>
            </a:r>
            <a:r>
              <a:rPr lang="en-US" sz="2400" dirty="0"/>
              <a:t>, </a:t>
            </a:r>
            <a:r>
              <a:rPr lang="en-US" sz="2400" dirty="0" err="1"/>
              <a:t>imaginea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Centralitatea</a:t>
            </a:r>
            <a:r>
              <a:rPr lang="en-US" sz="2400" b="1" dirty="0"/>
              <a:t> Katz </a:t>
            </a:r>
            <a:r>
              <a:rPr lang="en-US" sz="2400" dirty="0"/>
              <a:t>al </a:t>
            </a:r>
            <a:r>
              <a:rPr lang="en-US" sz="2400" dirty="0" err="1"/>
              <a:t>unui</a:t>
            </a:r>
            <a:r>
              <a:rPr lang="en-US" sz="2400" dirty="0"/>
              <a:t> nod = Suma </a:t>
            </a:r>
            <a:r>
              <a:rPr lang="en-US" sz="2400" dirty="0" err="1"/>
              <a:t>valorilor</a:t>
            </a:r>
            <a:r>
              <a:rPr lang="en-US" sz="2400" dirty="0"/>
              <a:t> </a:t>
            </a:r>
            <a:r>
              <a:rPr lang="en-US" sz="2400" dirty="0" err="1"/>
              <a:t>vecinilor</a:t>
            </a:r>
            <a:r>
              <a:rPr lang="en-US" sz="2400" dirty="0"/>
              <a:t> (</a:t>
            </a:r>
            <a:r>
              <a:rPr lang="en-US" sz="2400" dirty="0" err="1"/>
              <a:t>atenuate</a:t>
            </a:r>
            <a:r>
              <a:rPr lang="en-US" sz="2400" dirty="0"/>
              <a:t>), </a:t>
            </a:r>
            <a:r>
              <a:rPr lang="en-US" sz="2400" dirty="0" err="1"/>
              <a:t>imaginea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Gradul</a:t>
            </a:r>
            <a:r>
              <a:rPr lang="en-US" sz="2400" b="1" dirty="0"/>
              <a:t> de </a:t>
            </a:r>
            <a:r>
              <a:rPr lang="en-US" sz="2400" b="1" dirty="0" err="1"/>
              <a:t>adiacenta</a:t>
            </a:r>
            <a:r>
              <a:rPr lang="en-US" sz="2400" b="1" dirty="0"/>
              <a:t> cu </a:t>
            </a:r>
            <a:r>
              <a:rPr lang="en-US" sz="2400" b="1" dirty="0" err="1"/>
              <a:t>subrafuri</a:t>
            </a:r>
            <a:r>
              <a:rPr lang="en-US" sz="2400" b="1" dirty="0"/>
              <a:t> complete </a:t>
            </a:r>
            <a:r>
              <a:rPr lang="en-US" sz="2400" dirty="0"/>
              <a:t>(</a:t>
            </a:r>
            <a:r>
              <a:rPr lang="en-US" sz="2400" dirty="0" err="1"/>
              <a:t>clici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Gradul</a:t>
            </a:r>
            <a:r>
              <a:rPr lang="en-US" sz="2400" b="1" dirty="0"/>
              <a:t> de </a:t>
            </a:r>
            <a:r>
              <a:rPr lang="en-US" sz="2400" b="1" dirty="0" err="1"/>
              <a:t>separare</a:t>
            </a:r>
            <a:r>
              <a:rPr lang="en-US" sz="2400" b="1" dirty="0"/>
              <a:t> </a:t>
            </a:r>
            <a:r>
              <a:rPr lang="en-US" sz="2400" dirty="0"/>
              <a:t>al </a:t>
            </a:r>
            <a:r>
              <a:rPr lang="en-US" sz="2400" dirty="0" err="1"/>
              <a:t>unui</a:t>
            </a:r>
            <a:r>
              <a:rPr lang="en-US" sz="2400" dirty="0"/>
              <a:t> nod = cate </a:t>
            </a:r>
            <a:r>
              <a:rPr lang="en-US" sz="2400" dirty="0" err="1"/>
              <a:t>noduri</a:t>
            </a:r>
            <a:r>
              <a:rPr lang="en-US" sz="2400" dirty="0"/>
              <a:t> sunt separate de </a:t>
            </a:r>
            <a:r>
              <a:rPr lang="en-US" sz="2400" dirty="0" err="1"/>
              <a:t>acesta</a:t>
            </a:r>
            <a:r>
              <a:rPr lang="en-US" sz="2400" dirty="0"/>
              <a:t> de </a:t>
            </a:r>
            <a:r>
              <a:rPr lang="en-US" sz="2400" dirty="0" err="1"/>
              <a:t>restul</a:t>
            </a:r>
            <a:r>
              <a:rPr lang="en-US" sz="2400" dirty="0"/>
              <a:t> </a:t>
            </a:r>
            <a:r>
              <a:rPr lang="en-US" sz="2400" dirty="0" err="1"/>
              <a:t>retelei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Diametrul</a:t>
            </a:r>
            <a:r>
              <a:rPr lang="en-US" sz="2400" b="1" dirty="0"/>
              <a:t> </a:t>
            </a:r>
            <a:r>
              <a:rPr lang="en-US" sz="2400" b="1" dirty="0" err="1"/>
              <a:t>retelei</a:t>
            </a:r>
            <a:r>
              <a:rPr lang="en-US" sz="2400" b="1" dirty="0"/>
              <a:t> </a:t>
            </a:r>
            <a:r>
              <a:rPr lang="en-US" sz="2400" dirty="0"/>
              <a:t>= </a:t>
            </a:r>
            <a:r>
              <a:rPr lang="en-US" sz="2400" dirty="0" err="1"/>
              <a:t>distanta</a:t>
            </a:r>
            <a:r>
              <a:rPr lang="en-US" sz="2400" dirty="0"/>
              <a:t> maxima dintre 2 </a:t>
            </a:r>
            <a:r>
              <a:rPr lang="en-US" sz="2400" dirty="0" err="1"/>
              <a:t>noduri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Distanta</a:t>
            </a:r>
            <a:r>
              <a:rPr lang="en-US" sz="2400" b="1" dirty="0"/>
              <a:t> </a:t>
            </a:r>
            <a:r>
              <a:rPr lang="en-US" sz="2400" b="1" dirty="0" err="1"/>
              <a:t>medie</a:t>
            </a:r>
            <a:r>
              <a:rPr lang="en-US" sz="2400" b="1" dirty="0"/>
              <a:t> </a:t>
            </a:r>
            <a:r>
              <a:rPr lang="en-US" sz="2400" dirty="0"/>
              <a:t>dintre </a:t>
            </a:r>
            <a:r>
              <a:rPr lang="en-US" sz="2400" dirty="0" err="1"/>
              <a:t>noduri</a:t>
            </a:r>
            <a:r>
              <a:rPr lang="en-US" sz="2400" dirty="0"/>
              <a:t> = media </a:t>
            </a:r>
            <a:r>
              <a:rPr lang="en-US" sz="2400" dirty="0" err="1"/>
              <a:t>distantelor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554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E862A-639F-CB55-6E2A-6C22201D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9" y="136358"/>
            <a:ext cx="10515600" cy="52521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Centralitatea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proprie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2BE18823-0491-98C0-FDC2-F75CE61812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45958"/>
                <a:ext cx="12191999" cy="5975684"/>
              </a:xfrm>
            </p:spPr>
            <p:txBody>
              <a:bodyPr>
                <a:noAutofit/>
              </a:bodyPr>
              <a:lstStyle/>
              <a:p>
                <a:pPr indent="450215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Dorim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asociem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fiecarui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nod cate o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valoare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pozitiva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importanta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nodului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astfel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incat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valoarea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fiecarui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nod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fie </a:t>
                </a:r>
                <a:r>
                  <a:rPr lang="en-US" sz="2000" b="1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suma</a:t>
                </a:r>
                <a:r>
                  <a:rPr lang="en-US" sz="2000" b="1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valorilor</a:t>
                </a:r>
                <a:r>
                  <a:rPr lang="en-US" sz="2000" b="1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nodurilor</a:t>
                </a:r>
                <a:r>
                  <a:rPr lang="en-US" sz="2000" b="1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adiacente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eventual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ponderata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cu o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constanta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normalizare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indent="450215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Daca notam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valoarea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fiecarui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nod cu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(v</a:t>
                </a:r>
                <a:r>
                  <a:rPr lang="en-US" sz="2000" kern="1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matricea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de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adiacenta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intre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noduri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cu A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avem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(v</a:t>
                </a:r>
                <a:r>
                  <a:rPr lang="en-US" sz="2000" kern="1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i="1" kern="100"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	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</a:t>
                </a:r>
                <a:r>
                  <a:rPr lang="en-US" sz="20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γc</a:t>
                </a:r>
                <a:r>
                  <a:rPr lang="en-US" sz="2000" kern="100" baseline="-25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= Ac</a:t>
                </a:r>
                <a:r>
                  <a:rPr lang="en-US" sz="2000" kern="100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 </a:t>
                </a:r>
                <a:endParaRPr lang="en-US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nde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este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vectorul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coloana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continand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valorile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nodurilor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vem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γc</a:t>
                </a:r>
                <a:r>
                  <a:rPr lang="en-US" sz="2000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Ac</a:t>
                </a:r>
                <a:r>
                  <a:rPr lang="en-US" sz="2000" kern="1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  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(A-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γI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	</a:t>
                </a:r>
                <a:r>
                  <a:rPr lang="en-US" sz="2000" i="1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Obs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Sistemul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en-US" sz="20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necunoscutele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0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solutie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nenula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det(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A-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γI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= 0</a:t>
                </a:r>
                <a:endParaRPr lang="en-US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eci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γ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este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valoare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proprie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matricii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iar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vectorul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propriu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corespunzator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acestei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valori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proprii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50215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i="1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Teorema</a:t>
                </a:r>
                <a:r>
                  <a:rPr lang="en-US" sz="2000" i="1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Perron-</a:t>
                </a:r>
                <a:r>
                  <a:rPr lang="en-US" sz="2000" i="1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Frobenius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Daca A e o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matrice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de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adiacenta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atunci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cea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mai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mare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valoare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proprie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pozitiva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si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vectorul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propriu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asociat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toate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componentele</a:t>
                </a:r>
                <a:r>
                  <a:rPr lang="en-US" sz="2000" kern="1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pozitive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50215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Pe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baza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acestei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teoreme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s-a ales γ ca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fiind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cea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mai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mare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valoare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proprie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iar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00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fi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vectorul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propriu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asociat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u="sng" kern="100" dirty="0">
                    <a:solidFill>
                      <a:srgbClr val="0563C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hlinkClick r:id="rId2"/>
                  </a:rPr>
                  <a:t>Calculator online pentru </a:t>
                </a:r>
                <a:r>
                  <a:rPr lang="en-US" sz="2000" u="sng" kern="100" dirty="0" err="1">
                    <a:solidFill>
                      <a:srgbClr val="0563C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hlinkClick r:id="rId2"/>
                  </a:rPr>
                  <a:t>valorile</a:t>
                </a:r>
                <a:r>
                  <a:rPr lang="en-US" sz="2000" u="sng" kern="100" dirty="0">
                    <a:solidFill>
                      <a:srgbClr val="0563C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hlinkClick r:id="rId2"/>
                  </a:rPr>
                  <a:t> </a:t>
                </a:r>
                <a:r>
                  <a:rPr lang="en-US" sz="2000" u="sng" kern="100" dirty="0" err="1">
                    <a:solidFill>
                      <a:srgbClr val="0563C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hlinkClick r:id="rId2"/>
                  </a:rPr>
                  <a:t>si</a:t>
                </a:r>
                <a:r>
                  <a:rPr lang="en-US" sz="2000" u="sng" kern="100" dirty="0">
                    <a:solidFill>
                      <a:srgbClr val="0563C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hlinkClick r:id="rId2"/>
                  </a:rPr>
                  <a:t> </a:t>
                </a:r>
                <a:r>
                  <a:rPr lang="en-US" sz="2000" u="sng" kern="100" dirty="0" err="1">
                    <a:solidFill>
                      <a:srgbClr val="0563C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hlinkClick r:id="rId2"/>
                  </a:rPr>
                  <a:t>vectorii</a:t>
                </a:r>
                <a:r>
                  <a:rPr lang="en-US" sz="2000" u="sng" kern="100" dirty="0">
                    <a:solidFill>
                      <a:srgbClr val="0563C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hlinkClick r:id="rId2"/>
                  </a:rPr>
                  <a:t> </a:t>
                </a:r>
                <a:r>
                  <a:rPr lang="en-US" sz="2000" u="sng" kern="100" dirty="0" err="1">
                    <a:solidFill>
                      <a:srgbClr val="0563C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hlinkClick r:id="rId2"/>
                  </a:rPr>
                  <a:t>proprii</a:t>
                </a:r>
                <a:endParaRPr lang="en-US" sz="20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Exemplu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Fie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graful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			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Matricea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 = [0   1   0; 1   0   1; 0   1   0]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Ecuatia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caracteristica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-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γ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^3 + 2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γ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0, =&gt; </a:t>
                </a:r>
                <a:r>
                  <a:rPr lang="en-US" sz="20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alorile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proprii</a:t>
                </a:r>
                <a:r>
                  <a:rPr lang="en-US" sz="20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{-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2000" b="0" i="0" kern="100" smtClean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} =&gt; </a:t>
                </a:r>
                <a:r>
                  <a:rPr lang="en-US" sz="20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aloarea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proprie</a:t>
                </a: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maxima: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2000" b="0" i="1" kern="100" smtClean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20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ectorul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propriu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corespunzator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[1,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effectLst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2000" b="0" i="0" smtClean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1]</a:t>
                </a:r>
              </a:p>
            </p:txBody>
          </p:sp>
        </mc:Choice>
        <mc:Fallback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2BE18823-0491-98C0-FDC2-F75CE6181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45958"/>
                <a:ext cx="12191999" cy="5975684"/>
              </a:xfrm>
              <a:blipFill>
                <a:blip r:embed="rId3"/>
                <a:stretch>
                  <a:fillRect l="-450" t="-510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are 12">
            <a:extLst>
              <a:ext uri="{FF2B5EF4-FFF2-40B4-BE49-F238E27FC236}">
                <a16:creationId xmlns:a16="http://schemas.microsoft.com/office/drawing/2014/main" id="{D96CEE37-3790-E38A-6600-EDB7C127A814}"/>
              </a:ext>
            </a:extLst>
          </p:cNvPr>
          <p:cNvGrpSpPr/>
          <p:nvPr/>
        </p:nvGrpSpPr>
        <p:grpSpPr>
          <a:xfrm>
            <a:off x="2426619" y="5036719"/>
            <a:ext cx="2137360" cy="337386"/>
            <a:chOff x="0" y="0"/>
            <a:chExt cx="3857625" cy="666750"/>
          </a:xfrm>
        </p:grpSpPr>
        <p:grpSp>
          <p:nvGrpSpPr>
            <p:cNvPr id="14" name="Grupare 13">
              <a:extLst>
                <a:ext uri="{FF2B5EF4-FFF2-40B4-BE49-F238E27FC236}">
                  <a16:creationId xmlns:a16="http://schemas.microsoft.com/office/drawing/2014/main" id="{634D831B-363E-0AD1-93A1-89124C136B5D}"/>
                </a:ext>
              </a:extLst>
            </p:cNvPr>
            <p:cNvGrpSpPr/>
            <p:nvPr/>
          </p:nvGrpSpPr>
          <p:grpSpPr>
            <a:xfrm>
              <a:off x="0" y="0"/>
              <a:ext cx="3857625" cy="666750"/>
              <a:chOff x="0" y="0"/>
              <a:chExt cx="3857625" cy="66675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0A52581-755B-3B88-59AE-4AEE5C5E39F4}"/>
                  </a:ext>
                </a:extLst>
              </p:cNvPr>
              <p:cNvSpPr/>
              <p:nvPr/>
            </p:nvSpPr>
            <p:spPr>
              <a:xfrm>
                <a:off x="0" y="0"/>
                <a:ext cx="666750" cy="66675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sz="1100" b="0" i="0" u="none" strike="noStrike" kern="1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6A48332-E0BB-23CE-AA60-1A979FE91CA2}"/>
                  </a:ext>
                </a:extLst>
              </p:cNvPr>
              <p:cNvSpPr/>
              <p:nvPr/>
            </p:nvSpPr>
            <p:spPr>
              <a:xfrm>
                <a:off x="1628775" y="0"/>
                <a:ext cx="666750" cy="66675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kumimoji="0" lang="en-US" sz="1100" b="0" i="0" u="none" strike="noStrike" kern="1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6F4F8A-47E1-1013-4186-C5270E7C0203}"/>
                  </a:ext>
                </a:extLst>
              </p:cNvPr>
              <p:cNvSpPr/>
              <p:nvPr/>
            </p:nvSpPr>
            <p:spPr>
              <a:xfrm>
                <a:off x="3190875" y="0"/>
                <a:ext cx="666750" cy="66675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kumimoji="0" lang="en-US" sz="1100" b="0" i="0" u="none" strike="noStrike" kern="1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Conector drept 18">
                <a:extLst>
                  <a:ext uri="{FF2B5EF4-FFF2-40B4-BE49-F238E27FC236}">
                    <a16:creationId xmlns:a16="http://schemas.microsoft.com/office/drawing/2014/main" id="{1EF65F4D-7158-645A-4CE8-EEA07AB8D43C}"/>
                  </a:ext>
                </a:extLst>
              </p:cNvPr>
              <p:cNvCxnSpPr/>
              <p:nvPr/>
            </p:nvCxnSpPr>
            <p:spPr>
              <a:xfrm flipV="1">
                <a:off x="676275" y="333375"/>
                <a:ext cx="942975" cy="9525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5" name="Conector drept 14">
              <a:extLst>
                <a:ext uri="{FF2B5EF4-FFF2-40B4-BE49-F238E27FC236}">
                  <a16:creationId xmlns:a16="http://schemas.microsoft.com/office/drawing/2014/main" id="{8B822E3F-B452-AE23-406C-89B0DCD5C0F2}"/>
                </a:ext>
              </a:extLst>
            </p:cNvPr>
            <p:cNvCxnSpPr/>
            <p:nvPr/>
          </p:nvCxnSpPr>
          <p:spPr>
            <a:xfrm>
              <a:off x="2305050" y="333375"/>
              <a:ext cx="885825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14263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8244645-F8C9-93DD-E68E-05B6350B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354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Centralitatea</a:t>
            </a:r>
            <a:r>
              <a:rPr lang="en-US" b="1" dirty="0">
                <a:solidFill>
                  <a:srgbClr val="002060"/>
                </a:solidFill>
              </a:rPr>
              <a:t> Katz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8CAF0800-9BC9-29D3-D6F8-1ADFEB68D5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8674"/>
                <a:ext cx="10515600" cy="5158289"/>
              </a:xfrm>
            </p:spPr>
            <p:txBody>
              <a:bodyPr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Centralitatea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proprie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este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mai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greu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grafurile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orientate,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chiar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cele orientate fara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cicluri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ea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fiind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zero pentru fiecare nod. Din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acest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motiv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s-a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cautat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varianta a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ecuatiei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la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centralitatea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proprie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kern="1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Katz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(v</a:t>
                </a:r>
                <a:r>
                  <a:rPr lang="en-US" sz="1800" kern="1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nary>
                      <m:naryPr>
                        <m:chr m:val="∑"/>
                        <m:limLoc m:val="undOvr"/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kern="1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1800" kern="1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 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kern="1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Katz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αA</a:t>
                </a:r>
                <a:r>
                  <a:rPr lang="en-US" sz="1800" kern="1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kern="1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Katz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β*[1] 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kern="1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Katz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β(I- αA</a:t>
                </a:r>
                <a:r>
                  <a:rPr lang="en-US" sz="1800" kern="1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1800" kern="1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[1]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Pentru ca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matricea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I- αA</a:t>
                </a:r>
                <a:r>
                  <a:rPr lang="en-US" sz="1800" kern="1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</a:t>
                </a:r>
                <a:r>
                  <a:rPr lang="en-US" sz="1800" kern="1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fie </a:t>
                </a:r>
                <a:r>
                  <a:rPr lang="en-US" sz="18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inversabila</a:t>
                </a:r>
                <a:r>
                  <a:rPr lang="en-US" sz="18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</a:t>
                </a:r>
                <a:r>
                  <a:rPr lang="en-US" sz="18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kern="100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Katz</a:t>
                </a:r>
                <a:r>
                  <a:rPr lang="en-US" sz="18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pozitivi</a:t>
                </a:r>
                <a:r>
                  <a:rPr lang="en-US" sz="1800" kern="1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α se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alege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pozitiv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mai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mic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decat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unde γ e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cea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mai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mare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valoare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proprie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r>
                  <a:rPr lang="en-US" sz="1800" dirty="0">
                    <a:latin typeface="Arial" panose="020B0604020202020204" pitchFamily="34" charset="0"/>
                  </a:rPr>
                  <a:t>Exemplu. </a:t>
                </a:r>
                <a:r>
                  <a:rPr lang="en-US" sz="1800" dirty="0" err="1">
                    <a:latin typeface="Arial" panose="020B0604020202020204" pitchFamily="34" charset="0"/>
                  </a:rPr>
                  <a:t>Graful</a:t>
                </a:r>
                <a:r>
                  <a:rPr lang="en-US" sz="1800" dirty="0">
                    <a:latin typeface="Arial" panose="020B0604020202020204" pitchFamily="34" charset="0"/>
                  </a:rPr>
                  <a:t>: </a:t>
                </a:r>
              </a:p>
              <a:p>
                <a:r>
                  <a:rPr lang="en-US" sz="1800" dirty="0" err="1">
                    <a:latin typeface="Arial" panose="020B0604020202020204" pitchFamily="34" charset="0"/>
                  </a:rPr>
                  <a:t>Valori</a:t>
                </a:r>
                <a:r>
                  <a:rPr lang="en-US" sz="1800" dirty="0">
                    <a:latin typeface="Arial" panose="020B0604020202020204" pitchFamily="34" charset="0"/>
                  </a:rPr>
                  <a:t> propria: {-1.68,-1,-1,0.35,</a:t>
                </a:r>
                <a:r>
                  <a:rPr lang="en-US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3.32</a:t>
                </a:r>
                <a:r>
                  <a:rPr lang="en-US" sz="1800" dirty="0">
                    <a:latin typeface="Arial" panose="020B0604020202020204" pitchFamily="34" charset="0"/>
                  </a:rPr>
                  <a:t>}</a:t>
                </a:r>
              </a:p>
              <a:p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α </a:t>
                </a:r>
                <a:r>
                  <a:rPr lang="en-US" sz="1800" dirty="0">
                    <a:latin typeface="Arial" panose="020B0604020202020204" pitchFamily="34" charset="0"/>
                  </a:rPr>
                  <a:t>= 0.25 &lt; 1/3.32, 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 = 0.2</a:t>
                </a:r>
                <a:endParaRPr lang="en-US" sz="1800" dirty="0">
                  <a:latin typeface="Arial" panose="020B0604020202020204" pitchFamily="34" charset="0"/>
                </a:endParaRPr>
              </a:p>
              <a:p>
                <a:r>
                  <a:rPr lang="en-US" sz="1800" dirty="0" err="1">
                    <a:latin typeface="Arial" panose="020B0604020202020204" pitchFamily="34" charset="0"/>
                  </a:rPr>
                  <a:t>Coeficientii</a:t>
                </a:r>
                <a:r>
                  <a:rPr lang="en-US" sz="1800" dirty="0">
                    <a:latin typeface="Arial" panose="020B0604020202020204" pitchFamily="34" charset="0"/>
                  </a:rPr>
                  <a:t> Katz: {1.14,</a:t>
                </a:r>
                <a:r>
                  <a:rPr lang="en-US" sz="18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1.31,1.31</a:t>
                </a:r>
                <a:r>
                  <a:rPr lang="en-US" sz="1800" dirty="0">
                    <a:latin typeface="Arial" panose="020B0604020202020204" pitchFamily="34" charset="0"/>
                  </a:rPr>
                  <a:t>,1.14,0.85}</a:t>
                </a:r>
                <a:endParaRPr lang="en-US" dirty="0"/>
              </a:p>
            </p:txBody>
          </p:sp>
        </mc:Choice>
        <mc:Fallback>
          <p:sp>
            <p:nvSpPr>
              <p:cNvPr id="3" name="Substituent conținut 2">
                <a:extLst>
                  <a:ext uri="{FF2B5EF4-FFF2-40B4-BE49-F238E27FC236}">
                    <a16:creationId xmlns:a16="http://schemas.microsoft.com/office/drawing/2014/main" id="{8CAF0800-9BC9-29D3-D6F8-1ADFEB68D5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8674"/>
                <a:ext cx="10515600" cy="5158289"/>
              </a:xfrm>
              <a:blipFill>
                <a:blip r:embed="rId2"/>
                <a:stretch>
                  <a:fillRect l="-406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are 3">
            <a:extLst>
              <a:ext uri="{FF2B5EF4-FFF2-40B4-BE49-F238E27FC236}">
                <a16:creationId xmlns:a16="http://schemas.microsoft.com/office/drawing/2014/main" id="{817AB65A-2CFD-DC3F-06F8-D25937C4F2BC}"/>
              </a:ext>
            </a:extLst>
          </p:cNvPr>
          <p:cNvGrpSpPr/>
          <p:nvPr/>
        </p:nvGrpSpPr>
        <p:grpSpPr>
          <a:xfrm>
            <a:off x="6589544" y="3923047"/>
            <a:ext cx="3857625" cy="2133600"/>
            <a:chOff x="0" y="0"/>
            <a:chExt cx="3857625" cy="2133600"/>
          </a:xfrm>
        </p:grpSpPr>
        <p:cxnSp>
          <p:nvCxnSpPr>
            <p:cNvPr id="5" name="Conector drept 4">
              <a:extLst>
                <a:ext uri="{FF2B5EF4-FFF2-40B4-BE49-F238E27FC236}">
                  <a16:creationId xmlns:a16="http://schemas.microsoft.com/office/drawing/2014/main" id="{A51BF979-A8C8-A4D5-C684-02EC75A4AD90}"/>
                </a:ext>
              </a:extLst>
            </p:cNvPr>
            <p:cNvCxnSpPr/>
            <p:nvPr/>
          </p:nvCxnSpPr>
          <p:spPr>
            <a:xfrm>
              <a:off x="2305050" y="990600"/>
              <a:ext cx="885825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are 5">
              <a:extLst>
                <a:ext uri="{FF2B5EF4-FFF2-40B4-BE49-F238E27FC236}">
                  <a16:creationId xmlns:a16="http://schemas.microsoft.com/office/drawing/2014/main" id="{5F1918B1-AEEE-4E4B-1159-DA0CB70ABA91}"/>
                </a:ext>
              </a:extLst>
            </p:cNvPr>
            <p:cNvGrpSpPr/>
            <p:nvPr/>
          </p:nvGrpSpPr>
          <p:grpSpPr>
            <a:xfrm>
              <a:off x="0" y="0"/>
              <a:ext cx="3857625" cy="2133600"/>
              <a:chOff x="0" y="0"/>
              <a:chExt cx="3857625" cy="21336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ED857FA-53ED-0B4B-CA90-C162378E6F1E}"/>
                  </a:ext>
                </a:extLst>
              </p:cNvPr>
              <p:cNvSpPr/>
              <p:nvPr/>
            </p:nvSpPr>
            <p:spPr>
              <a:xfrm>
                <a:off x="0" y="657225"/>
                <a:ext cx="666750" cy="66675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en-US" sz="11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B91F2E2-65F2-A7E5-5081-9BD7D8894219}"/>
                  </a:ext>
                </a:extLst>
              </p:cNvPr>
              <p:cNvSpPr/>
              <p:nvPr/>
            </p:nvSpPr>
            <p:spPr>
              <a:xfrm>
                <a:off x="1628775" y="657225"/>
                <a:ext cx="666750" cy="66675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11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9D9E863-EB31-610A-F7C1-D4C8562A9078}"/>
                  </a:ext>
                </a:extLst>
              </p:cNvPr>
              <p:cNvSpPr/>
              <p:nvPr/>
            </p:nvSpPr>
            <p:spPr>
              <a:xfrm>
                <a:off x="3190875" y="657225"/>
                <a:ext cx="666750" cy="66675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n-US" sz="11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Conector drept 9">
                <a:extLst>
                  <a:ext uri="{FF2B5EF4-FFF2-40B4-BE49-F238E27FC236}">
                    <a16:creationId xmlns:a16="http://schemas.microsoft.com/office/drawing/2014/main" id="{BD49A67E-77AD-97A5-FDAE-C94A4554CCCA}"/>
                  </a:ext>
                </a:extLst>
              </p:cNvPr>
              <p:cNvCxnSpPr/>
              <p:nvPr/>
            </p:nvCxnSpPr>
            <p:spPr>
              <a:xfrm flipV="1">
                <a:off x="676275" y="990600"/>
                <a:ext cx="942975" cy="9525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95FFEF3-D22B-17AF-5F5A-40C67EB4DB6F}"/>
                  </a:ext>
                </a:extLst>
              </p:cNvPr>
              <p:cNvSpPr/>
              <p:nvPr/>
            </p:nvSpPr>
            <p:spPr>
              <a:xfrm>
                <a:off x="838200" y="1466850"/>
                <a:ext cx="666750" cy="66675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sz="11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C8BE3AC-29B1-337D-0184-C2C7F85CE03C}"/>
                  </a:ext>
                </a:extLst>
              </p:cNvPr>
              <p:cNvSpPr/>
              <p:nvPr/>
            </p:nvSpPr>
            <p:spPr>
              <a:xfrm>
                <a:off x="838200" y="0"/>
                <a:ext cx="666750" cy="66675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n-US" sz="1100" kern="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Conector drept 12">
                <a:extLst>
                  <a:ext uri="{FF2B5EF4-FFF2-40B4-BE49-F238E27FC236}">
                    <a16:creationId xmlns:a16="http://schemas.microsoft.com/office/drawing/2014/main" id="{FBC52AF7-5547-5754-DB1E-975FE372A411}"/>
                  </a:ext>
                </a:extLst>
              </p:cNvPr>
              <p:cNvCxnSpPr/>
              <p:nvPr/>
            </p:nvCxnSpPr>
            <p:spPr>
              <a:xfrm flipH="1">
                <a:off x="571500" y="523875"/>
                <a:ext cx="333375" cy="24765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drept 13">
                <a:extLst>
                  <a:ext uri="{FF2B5EF4-FFF2-40B4-BE49-F238E27FC236}">
                    <a16:creationId xmlns:a16="http://schemas.microsoft.com/office/drawing/2014/main" id="{6D7557D6-8782-B523-1C78-80E07A78B61F}"/>
                  </a:ext>
                </a:extLst>
              </p:cNvPr>
              <p:cNvCxnSpPr/>
              <p:nvPr/>
            </p:nvCxnSpPr>
            <p:spPr>
              <a:xfrm>
                <a:off x="1428750" y="533400"/>
                <a:ext cx="285750" cy="26670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drept 14">
                <a:extLst>
                  <a:ext uri="{FF2B5EF4-FFF2-40B4-BE49-F238E27FC236}">
                    <a16:creationId xmlns:a16="http://schemas.microsoft.com/office/drawing/2014/main" id="{6B5109F3-CC04-1DD3-D90C-5694862605C8}"/>
                  </a:ext>
                </a:extLst>
              </p:cNvPr>
              <p:cNvCxnSpPr/>
              <p:nvPr/>
            </p:nvCxnSpPr>
            <p:spPr>
              <a:xfrm>
                <a:off x="571500" y="1209675"/>
                <a:ext cx="371475" cy="352425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drept 15">
                <a:extLst>
                  <a:ext uri="{FF2B5EF4-FFF2-40B4-BE49-F238E27FC236}">
                    <a16:creationId xmlns:a16="http://schemas.microsoft.com/office/drawing/2014/main" id="{48F422C2-06C0-86C7-FA59-C3DB93BCFF25}"/>
                  </a:ext>
                </a:extLst>
              </p:cNvPr>
              <p:cNvCxnSpPr/>
              <p:nvPr/>
            </p:nvCxnSpPr>
            <p:spPr>
              <a:xfrm flipH="1">
                <a:off x="1409700" y="1238250"/>
                <a:ext cx="352425" cy="352425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drept 16">
                <a:extLst>
                  <a:ext uri="{FF2B5EF4-FFF2-40B4-BE49-F238E27FC236}">
                    <a16:creationId xmlns:a16="http://schemas.microsoft.com/office/drawing/2014/main" id="{93474C2D-1A7C-11DC-E01E-412FEFD30BFA}"/>
                  </a:ext>
                </a:extLst>
              </p:cNvPr>
              <p:cNvCxnSpPr/>
              <p:nvPr/>
            </p:nvCxnSpPr>
            <p:spPr>
              <a:xfrm>
                <a:off x="1514475" y="361950"/>
                <a:ext cx="1714500" cy="466725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58991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05794"/>
          </a:xfrm>
        </p:spPr>
        <p:txBody>
          <a:bodyPr/>
          <a:lstStyle/>
          <a:p>
            <a:r>
              <a:rPr lang="en-US" b="1"/>
              <a:t>Comparatie indicatori diferite retele</a:t>
            </a:r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92077"/>
              </p:ext>
            </p:extLst>
          </p:nvPr>
        </p:nvGraphicFramePr>
        <p:xfrm>
          <a:off x="2899719" y="1170803"/>
          <a:ext cx="6096000" cy="453854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4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TIPUL DE REŢEA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(Numărul de vârfuri)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(Numărul de arce)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(Distanţa medie geodezică)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Reţeaua actorilor de film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449913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25316482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Directori de companii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7673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55392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4.60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Mesaje e-mail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59912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86300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4.95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Internet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10697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31992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3.31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Reţea de căi ferate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587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19603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2.16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Reţea metabolică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765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3686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2.56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Reţea neuronală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2359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3.97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Reţea ecologică submarină</a:t>
                      </a: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2.56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5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Relaţii interstudenţi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573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477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16.01</a:t>
                      </a:r>
                      <a:endParaRPr kumimoji="0" lang="ro-R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898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63" y="81503"/>
            <a:ext cx="10055721" cy="1027507"/>
          </a:xfrm>
        </p:spPr>
        <p:txBody>
          <a:bodyPr anchor="t">
            <a:normAutofit/>
          </a:bodyPr>
          <a:lstStyle/>
          <a:p>
            <a:r>
              <a:rPr lang="en-US" sz="6600" b="1"/>
              <a:t>Soft</a:t>
            </a:r>
            <a:endParaRPr lang="en-US" sz="66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2AC316C-4B61-4FC3-8244-54A049B8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589" y="1366555"/>
            <a:ext cx="10940716" cy="3909599"/>
          </a:xfrm>
        </p:spPr>
        <p:txBody>
          <a:bodyPr>
            <a:normAutofit/>
          </a:bodyPr>
          <a:lstStyle/>
          <a:p>
            <a:pPr marL="742950" indent="-74295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4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4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36876"/>
              </p:ext>
            </p:extLst>
          </p:nvPr>
        </p:nvGraphicFramePr>
        <p:xfrm>
          <a:off x="1588669" y="1479047"/>
          <a:ext cx="10439400" cy="4078037"/>
        </p:xfrm>
        <a:graphic>
          <a:graphicData uri="http://schemas.openxmlformats.org/drawingml/2006/table">
            <a:tbl>
              <a:tblPr firstRow="1" firstCol="1" bandRow="1"/>
              <a:tblGrid>
                <a:gridCol w="80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Gephi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https://gephi.org/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Gephi este cel mai important software de vizualizare și explorare pentru toate tipurile de grafice și rețele. Gephi este </a:t>
                      </a:r>
                      <a:r>
                        <a:rPr lang="ro-RO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open-source și gratuit</a:t>
                      </a: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Cytoscape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https://cytoscape.org/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Cytoscape este o platformă software </a:t>
                      </a:r>
                      <a:r>
                        <a:rPr lang="ro-RO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open source </a:t>
                      </a: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pentru vizualizarea rețelelor complexe și integrarea acestora cu orice tip de date de atribut.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GraphVis</a:t>
                      </a:r>
                      <a:endParaRPr lang="en-US" sz="1100" u="none" strike="noStrike">
                        <a:solidFill>
                          <a:srgbClr val="0066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rId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https://graphviz.org/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Graphviz este un software </a:t>
                      </a:r>
                      <a:r>
                        <a:rPr lang="ro-RO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open source </a:t>
                      </a: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vizualizare a graficelor. Are mai multe programe principale de aranjare a graficelor. De asemenea, are interfețe grafice web și interactive și instrumente auxiliare, biblioteci și legături de limbă.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igraph</a:t>
                      </a:r>
                      <a:endParaRPr lang="en-US" sz="1100" u="none" strike="noStrike">
                        <a:solidFill>
                          <a:srgbClr val="0066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rId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https://igraph.org/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 colecție </a:t>
                      </a:r>
                      <a:r>
                        <a:rPr lang="ro-RO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open-source</a:t>
                      </a: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instrumente de analiză a rețelei cu conectori în R, Python, Mathematica și C/C++.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UCINET</a:t>
                      </a:r>
                      <a:endParaRPr lang="en-US" sz="1100" u="none" strike="noStrike">
                        <a:solidFill>
                          <a:srgbClr val="0066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rId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https://sites.google.com/site/ucinetsoftware/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UCINET 6 pentru Windows este un pachet software pentru analiza datelor rețelelor sociale. UCINET vine cu instrumentul de vizualizare a rețelei NetDraw.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SocNetV</a:t>
                      </a:r>
                      <a:endParaRPr lang="en-US" sz="1100" u="none" strike="noStrike">
                        <a:solidFill>
                          <a:srgbClr val="0066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rId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https://socnetv.org/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Software-ul de analiză și vizualizare a rețelelor sociale (SocNetV) este un instrument </a:t>
                      </a:r>
                      <a:r>
                        <a:rPr lang="ro-RO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open-source </a:t>
                      </a: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pentru analiza rețelelor sociale.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Pajek</a:t>
                      </a:r>
                      <a:endParaRPr lang="en-US" sz="1100" u="none" strike="noStrike">
                        <a:solidFill>
                          <a:srgbClr val="0066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rId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http://mrvar.fdv.uni-lj.si/pajek/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Analiza și vizualizarea rețelelor foarte mari pe Windows. Pajek este o </a:t>
                      </a:r>
                      <a:r>
                        <a:rPr lang="ro-RO" sz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alternativă gratuită </a:t>
                      </a:r>
                      <a:r>
                        <a:rPr lang="ro-RO" sz="12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UCINET.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45" name="Picture 25" descr="https://gephi.org/css/images/illustrations/home_screenshot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08" y="1533739"/>
            <a:ext cx="428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6" descr="https://libapps.s3.amazonaws.com/accounts/266921/images/cy3logoOrange.pn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82" y="2264287"/>
            <a:ext cx="523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29" descr="https://graphviz.org/Resources/app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81" y="2938972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30" descr="https://libapps.s3.amazonaws.com/accounts/266921/images/igraph_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45" y="3539171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32" descr="https://libapps.s3.amazonaws.com/accounts/266921/images/uci_log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03" y="4128799"/>
            <a:ext cx="457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34" descr="https://libapps.s3.amazonaws.com/accounts/266921/images/socnet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20" y="4700299"/>
            <a:ext cx="666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5" descr="https://libapps.s3.amazonaws.com/accounts/266921/images/pajek.gif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45" y="5165355"/>
            <a:ext cx="571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25" descr="https://gephi.org/css/images/illustrations/home_screensh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26" descr="https://libapps.s3.amazonaws.com/accounts/266921/images/cy3logoOr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29" descr="https://graphviz.org/Resources/ap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30" descr="https://libapps.s3.amazonaws.com/accounts/266921/images/igraph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32" descr="https://libapps.s3.amazonaws.com/accounts/266921/images/uci_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34" descr="https://libapps.s3.amazonaws.com/accounts/266921/images/socne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35" descr="https://libapps.s3.amazonaws.com/accounts/266921/images/pajek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76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63" y="81503"/>
            <a:ext cx="10055721" cy="1027507"/>
          </a:xfrm>
        </p:spPr>
        <p:txBody>
          <a:bodyPr anchor="t">
            <a:normAutofit/>
          </a:bodyPr>
          <a:lstStyle/>
          <a:p>
            <a:r>
              <a:rPr lang="en-US" sz="6600" b="1"/>
              <a:t>Librarii</a:t>
            </a:r>
            <a:endParaRPr lang="en-US" sz="66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07857"/>
              </p:ext>
            </p:extLst>
          </p:nvPr>
        </p:nvGraphicFramePr>
        <p:xfrm>
          <a:off x="1052384" y="1589667"/>
          <a:ext cx="10515600" cy="2370750"/>
        </p:xfrm>
        <a:graphic>
          <a:graphicData uri="http://schemas.openxmlformats.org/drawingml/2006/table">
            <a:tbl>
              <a:tblPr firstRow="1" firstCol="1" bandRow="1"/>
              <a:tblGrid>
                <a:gridCol w="726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77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Python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NetworkX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https://networkx.org/documentation/stable/index.html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6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Pachet Python pentru crearea, manipularea și studiul structurii, dinamicii și funcțiilor rețelelor complexe.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python-igraph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https://igraph.org/python/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6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Conector Python la colecția igraph de instrumente de analiză a rețelei.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7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igraph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https://igraph.org/r/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6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Conector R la colecția igraph de instrumente de analiză a rețelei.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visNetwork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https://datastorm-open.github.io/visNetwork/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6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pachet R pentru vizualizarea interactivă a rețelei, construit pe biblioteca Javascript vis.js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>
                          <a:solidFill>
                            <a:srgbClr val="0066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JuliaGraphs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https://juliagraphs.org/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60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 agregare a tuturor pachetelor comune din Julia pentru utilizarea și studierea graficelor, inclusiv vizualizarea folosind pachetele GraphPlot și NetworkLayout.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32" marR="5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5" descr="https://gephi.org/css/images/illustrations/home_screensho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6" descr="https://libapps.s3.amazonaws.com/accounts/266921/images/cy3logoOran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9" descr="https://graphviz.org/Resources/ap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30" descr="https://libapps.s3.amazonaws.com/accounts/266921/images/igraph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32" descr="https://libapps.s3.amazonaws.com/accounts/266921/images/uci_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34" descr="https://libapps.s3.amazonaws.com/accounts/266921/images/socne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35" descr="https://libapps.s3.amazonaws.com/accounts/266921/images/pajek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3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13903" cy="469557"/>
          </a:xfrm>
        </p:spPr>
        <p:txBody>
          <a:bodyPr>
            <a:normAutofit fontScale="90000"/>
          </a:bodyPr>
          <a:lstStyle/>
          <a:p>
            <a:r>
              <a:rPr lang="en-US"/>
              <a:t>Link-uri utile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9557"/>
            <a:ext cx="4687330" cy="638844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Lista softuri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https://www.kdnuggets.com/2015/06/top-30-social-network-analysis-visualization-tools.html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Librarii js pentru vizualizare: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https://www.highcharts.com/docs/chart-and-series-types/network-graph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Alte librarii js: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https://d3-graph-gallery.com/network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iGraph si 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https://r-graph-gallery.com/network.html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Flourish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https://app.flourish.studio/@flourish/network-graph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Cytoscape.js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https://js.cytoscape.org/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AnyChart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https://docs.anychart.com/Basic_Charts/Network_Graph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Python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https://plotly.com/python/network-graphs/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Vue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https://dash14.github.io/v-network-graph/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Graph database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https://www.profium.com/en/blog/graph-database-use-cases/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Neo4j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https://neo4j.com/developer/graph-database/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https://demo.neo4jlabs.com:7473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97362" y="533398"/>
            <a:ext cx="5214552" cy="6260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Exemple de retele: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hlinkClick r:id="rId2"/>
              </a:rPr>
              <a:t>http://www-personal.umich.edu/~mejn/networks</a:t>
            </a:r>
            <a:r>
              <a:rPr lang="en-US"/>
              <a:t>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InFlow software,Social Network Analysis, Projects and Stories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hlinkClick r:id="rId3"/>
              </a:rPr>
              <a:t>http://www.orgnet.com/software.html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hlinkClick r:id="rId4"/>
              </a:rPr>
              <a:t>http://www.orgnet.com/stories.html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hlinkClick r:id="rId5"/>
              </a:rPr>
              <a:t>http://www.orgnet.com/sna.html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hlinkClick r:id="rId6"/>
              </a:rPr>
              <a:t>http://www.orgnet.com/services.html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PieSpy Social Network Bot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Inferring and Visualizing Social Networks on IRC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Social Networks based on the plays by Shakespeare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hlinkClick r:id="rId7"/>
              </a:rPr>
              <a:t>http://www.jibble.org/piespy</a:t>
            </a:r>
            <a:r>
              <a:rPr lang="en-US"/>
              <a:t>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hlinkClick r:id="rId8"/>
              </a:rPr>
              <a:t>http://www.jibble.org/shakespeare</a:t>
            </a:r>
            <a:r>
              <a:rPr lang="en-US"/>
              <a:t>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Sursa de baza de date de retele: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hlinkClick r:id="rId9"/>
              </a:rPr>
              <a:t>http://www-personal.umich.edu/~mejn/netdata</a:t>
            </a:r>
            <a:r>
              <a:rPr lang="en-US"/>
              <a:t>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Stanford Large Network Dataset Collection: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hlinkClick r:id="rId10"/>
              </a:rPr>
              <a:t>http://snap.stanford.edu/data</a:t>
            </a:r>
            <a:r>
              <a:rPr lang="en-US"/>
              <a:t>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/>
              <a:t>Cazuri cu retele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>
                <a:hlinkClick r:id="rId11"/>
              </a:rPr>
              <a:t>https://cambridge-intelligence.com/use-cases</a:t>
            </a:r>
            <a:r>
              <a:rPr lang="en-US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294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584" y="432325"/>
            <a:ext cx="10055721" cy="1325563"/>
          </a:xfrm>
        </p:spPr>
        <p:txBody>
          <a:bodyPr anchor="t">
            <a:normAutofit/>
          </a:bodyPr>
          <a:lstStyle/>
          <a:p>
            <a:r>
              <a:rPr lang="en-US" sz="6600" b="1" dirty="0" err="1"/>
              <a:t>Definitie</a:t>
            </a:r>
            <a:endParaRPr lang="en-US" sz="66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2AC316C-4B61-4FC3-8244-54A049B8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378" y="2353144"/>
            <a:ext cx="10096749" cy="390959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 b="1" dirty="0"/>
              <a:t>R</a:t>
            </a:r>
            <a:r>
              <a:rPr lang="ro-RO" altLang="en-US" sz="4400" b="1" dirty="0" err="1"/>
              <a:t>eţea</a:t>
            </a:r>
            <a:r>
              <a:rPr lang="ro-RO" altLang="en-US" sz="4400" dirty="0"/>
              <a:t> </a:t>
            </a:r>
            <a:r>
              <a:rPr lang="en-US" altLang="en-US" sz="4400" dirty="0"/>
              <a:t>=</a:t>
            </a:r>
            <a:r>
              <a:rPr lang="ro-RO" altLang="en-US" sz="4400" dirty="0"/>
              <a:t> </a:t>
            </a:r>
            <a:r>
              <a:rPr lang="ro-RO" altLang="en-US" sz="4400" dirty="0" err="1"/>
              <a:t>mulţime</a:t>
            </a:r>
            <a:r>
              <a:rPr lang="ro-RO" altLang="en-US" sz="4400" dirty="0"/>
              <a:t> de </a:t>
            </a:r>
            <a:r>
              <a:rPr lang="ro-RO" altLang="en-US" sz="4400" dirty="0">
                <a:solidFill>
                  <a:srgbClr val="FF0000"/>
                </a:solidFill>
              </a:rPr>
              <a:t>noduri</a:t>
            </a:r>
            <a:r>
              <a:rPr lang="ro-RO" altLang="en-US" sz="4400" dirty="0"/>
              <a:t> care sunt</a:t>
            </a:r>
            <a:r>
              <a:rPr lang="en-US" altLang="en-US" sz="4400" dirty="0"/>
              <a:t> </a:t>
            </a:r>
            <a:r>
              <a:rPr lang="ro-RO" altLang="en-US" sz="4400" dirty="0"/>
              <a:t>conectate între ele prin </a:t>
            </a:r>
            <a:r>
              <a:rPr lang="ro-RO" altLang="en-US" sz="4400" dirty="0">
                <a:solidFill>
                  <a:srgbClr val="FF0000"/>
                </a:solidFill>
              </a:rPr>
              <a:t>arce</a:t>
            </a:r>
            <a:r>
              <a:rPr lang="ro-RO" altLang="en-US" sz="4400" dirty="0"/>
              <a:t>. </a:t>
            </a:r>
            <a:r>
              <a:rPr lang="en-US" altLang="en-US" sz="4400" dirty="0"/>
              <a:t>(</a:t>
            </a:r>
            <a:r>
              <a:rPr lang="en-US" altLang="en-US" sz="4400" dirty="0" err="1"/>
              <a:t>graf</a:t>
            </a:r>
            <a:r>
              <a:rPr lang="en-US" altLang="en-US" sz="4400" dirty="0"/>
              <a:t>)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80029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63" y="81503"/>
            <a:ext cx="10055721" cy="1027507"/>
          </a:xfrm>
        </p:spPr>
        <p:txBody>
          <a:bodyPr anchor="t">
            <a:normAutofit/>
          </a:bodyPr>
          <a:lstStyle/>
          <a:p>
            <a:r>
              <a:rPr lang="en-US" altLang="en-US" sz="6600" b="1"/>
              <a:t>Exemple</a:t>
            </a:r>
            <a:r>
              <a:rPr lang="ro-RO" altLang="en-US" sz="6600" b="1"/>
              <a:t> de reţele complexe</a:t>
            </a:r>
            <a:endParaRPr lang="en-US" sz="66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2AC316C-4B61-4FC3-8244-54A049B8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589" y="1366555"/>
            <a:ext cx="4195011" cy="5491445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ro-RO" altLang="en-US" sz="2000" b="1" i="1"/>
              <a:t>Reţele sociale:</a:t>
            </a:r>
            <a:endParaRPr lang="ro-RO" altLang="en-US" sz="2000" b="1"/>
          </a:p>
          <a:p>
            <a:pPr marL="990600" lvl="1" indent="-533400"/>
            <a:r>
              <a:rPr lang="ro-RO" altLang="en-US" sz="2000"/>
              <a:t>Colaborarea actorilor;</a:t>
            </a:r>
          </a:p>
          <a:p>
            <a:pPr marL="990600" lvl="1" indent="-533400"/>
            <a:r>
              <a:rPr lang="ro-RO" altLang="en-US" sz="2000"/>
              <a:t>Comitete de direcţie;</a:t>
            </a:r>
          </a:p>
          <a:p>
            <a:pPr marL="990600" lvl="1" indent="-533400"/>
            <a:r>
              <a:rPr lang="ro-RO" altLang="en-US" sz="2000"/>
              <a:t>Contacte ştiinţifice;</a:t>
            </a:r>
          </a:p>
          <a:p>
            <a:pPr marL="990600" lvl="1" indent="-533400"/>
            <a:r>
              <a:rPr lang="ro-RO" altLang="en-US" sz="2000"/>
              <a:t>Mesaje e-mail;</a:t>
            </a:r>
          </a:p>
          <a:p>
            <a:pPr marL="990600" lvl="1" indent="-533400"/>
            <a:r>
              <a:rPr lang="ro-RO" altLang="en-US" sz="2000"/>
              <a:t>Contacte sexuale ş.a.</a:t>
            </a:r>
            <a:endParaRPr lang="ro-RO" altLang="en-US" sz="2000" i="1"/>
          </a:p>
          <a:p>
            <a:pPr marL="609600" indent="-609600">
              <a:buNone/>
            </a:pPr>
            <a:r>
              <a:rPr lang="ro-RO" altLang="en-US" sz="2000" b="1" i="1"/>
              <a:t>Reţele informaţionale:  </a:t>
            </a:r>
            <a:endParaRPr lang="ro-RO" altLang="en-US" sz="2000" b="1"/>
          </a:p>
          <a:p>
            <a:pPr marL="990600" lvl="1" indent="-533400"/>
            <a:r>
              <a:rPr lang="ro-RO" altLang="en-US" sz="2000"/>
              <a:t>World Wide Web;</a:t>
            </a:r>
          </a:p>
          <a:p>
            <a:pPr marL="990600" lvl="1" indent="-533400"/>
            <a:r>
              <a:rPr lang="ro-RO" altLang="en-US" sz="2000"/>
              <a:t>Reţele de citări;</a:t>
            </a:r>
            <a:endParaRPr lang="en-US" altLang="en-US" sz="2000"/>
          </a:p>
          <a:p>
            <a:pPr marL="990600" lvl="1" indent="-533400"/>
            <a:r>
              <a:rPr lang="en-US" altLang="en-US" sz="2000"/>
              <a:t>Re</a:t>
            </a:r>
            <a:r>
              <a:rPr lang="ro-RO" altLang="en-US" sz="2000"/>
              <a:t>ţ</a:t>
            </a:r>
            <a:r>
              <a:rPr lang="en-US" altLang="en-US" sz="2000"/>
              <a:t>ele peer-to-peer(P2P)</a:t>
            </a:r>
            <a:endParaRPr lang="en-US" altLang="en-US" sz="4400" dirty="0"/>
          </a:p>
          <a:p>
            <a:pPr marL="742950" indent="-74295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4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400" i="1" dirty="0"/>
          </a:p>
        </p:txBody>
      </p:sp>
      <p:sp>
        <p:nvSpPr>
          <p:cNvPr id="8" name="Substituent conținut 2">
            <a:extLst>
              <a:ext uri="{FF2B5EF4-FFF2-40B4-BE49-F238E27FC236}">
                <a16:creationId xmlns:a16="http://schemas.microsoft.com/office/drawing/2014/main" id="{12AC316C-4B61-4FC3-8244-54A049B8DFA8}"/>
              </a:ext>
            </a:extLst>
          </p:cNvPr>
          <p:cNvSpPr txBox="1">
            <a:spLocks/>
          </p:cNvSpPr>
          <p:nvPr/>
        </p:nvSpPr>
        <p:spPr>
          <a:xfrm>
            <a:off x="6096000" y="1366555"/>
            <a:ext cx="4195011" cy="549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None/>
            </a:pPr>
            <a:r>
              <a:rPr lang="ro-RO" altLang="en-US" sz="1800" b="1" i="1"/>
              <a:t>Reţele tehnologice:</a:t>
            </a:r>
            <a:endParaRPr lang="ro-RO" altLang="en-US" sz="1800" b="1"/>
          </a:p>
          <a:p>
            <a:pPr marL="990600" lvl="1" indent="-533400"/>
            <a:r>
              <a:rPr lang="ro-RO" altLang="en-US" sz="1800"/>
              <a:t>Internetul;</a:t>
            </a:r>
          </a:p>
          <a:p>
            <a:pPr marL="990600" lvl="1" indent="-533400"/>
            <a:r>
              <a:rPr lang="ro-RO" altLang="en-US" sz="1800"/>
              <a:t>Reţeaua de calculatoare Grid;</a:t>
            </a:r>
          </a:p>
          <a:p>
            <a:pPr marL="990600" lvl="1" indent="-533400"/>
            <a:r>
              <a:rPr lang="ro-RO" altLang="en-US" sz="1800"/>
              <a:t>Pachetele software;</a:t>
            </a:r>
          </a:p>
          <a:p>
            <a:pPr marL="990600" lvl="1" indent="-533400"/>
            <a:r>
              <a:rPr lang="ro-RO" altLang="en-US" sz="1800"/>
              <a:t>Circuitele electronice;</a:t>
            </a:r>
          </a:p>
          <a:p>
            <a:pPr marL="990600" lvl="1" indent="-533400"/>
            <a:r>
              <a:rPr lang="ro-RO" altLang="en-US" sz="1800"/>
              <a:t>Reţeaua de aeroporturi;</a:t>
            </a:r>
          </a:p>
          <a:p>
            <a:pPr marL="990600" lvl="1" indent="-533400"/>
            <a:r>
              <a:rPr lang="ro-RO" altLang="en-US" sz="1800"/>
              <a:t>Reţeaua de cale ferată;</a:t>
            </a:r>
            <a:endParaRPr lang="ro-RO" altLang="en-US" sz="1800" i="1"/>
          </a:p>
          <a:p>
            <a:pPr marL="609600" indent="-609600">
              <a:buNone/>
            </a:pPr>
            <a:r>
              <a:rPr lang="ro-RO" altLang="en-US" sz="1800" b="1" i="1"/>
              <a:t>Reţele biologice:</a:t>
            </a:r>
            <a:endParaRPr lang="ro-RO" altLang="en-US" sz="1800" b="1"/>
          </a:p>
          <a:p>
            <a:pPr marL="990600" lvl="1" indent="-533400"/>
            <a:r>
              <a:rPr lang="ro-RO" altLang="en-US" sz="1800"/>
              <a:t>Reţele metabolice;</a:t>
            </a:r>
          </a:p>
          <a:p>
            <a:pPr marL="990600" lvl="1" indent="-533400"/>
            <a:r>
              <a:rPr lang="ro-RO" altLang="en-US" sz="1800"/>
              <a:t>Reţele genetice;</a:t>
            </a:r>
          </a:p>
          <a:p>
            <a:pPr marL="990600" lvl="1" indent="-533400"/>
            <a:r>
              <a:rPr lang="ro-RO" altLang="en-US" sz="1800"/>
              <a:t>Reţele neurale;</a:t>
            </a:r>
          </a:p>
          <a:p>
            <a:pPr marL="990600" lvl="1" indent="-533400"/>
            <a:r>
              <a:rPr lang="ro-RO" altLang="en-US" sz="1800"/>
              <a:t>Reţele ecologice etc.</a:t>
            </a:r>
            <a:endParaRPr lang="en-US" altLang="en-US" sz="4400"/>
          </a:p>
          <a:p>
            <a:pPr>
              <a:lnSpc>
                <a:spcPct val="80000"/>
              </a:lnSpc>
              <a:buFontTx/>
              <a:buNone/>
            </a:pP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80404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63" y="81503"/>
            <a:ext cx="10055721" cy="1027507"/>
          </a:xfrm>
        </p:spPr>
        <p:txBody>
          <a:bodyPr anchor="t">
            <a:normAutofit/>
          </a:bodyPr>
          <a:lstStyle/>
          <a:p>
            <a:r>
              <a:rPr lang="en-US" altLang="en-US" sz="6600" b="1"/>
              <a:t>Reguli de reprezentare</a:t>
            </a:r>
            <a:endParaRPr lang="en-US" sz="66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5825" y="1089436"/>
            <a:ext cx="8999580" cy="566249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Noduri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Forme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Culori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Dimensiuni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Imagini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Text</a:t>
            </a:r>
          </a:p>
          <a:p>
            <a:pPr marL="971550" lvl="1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Arce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Grosime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Culoare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Text</a:t>
            </a:r>
          </a:p>
          <a:p>
            <a:pPr marL="971550" lvl="1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Animatii: click pe noduri, arce, schimbari vizualizare, evolutie retea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>
                <a:hlinkClick r:id="rId2"/>
              </a:rPr>
              <a:t>(946) How network visualization brings data to life - YouTube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63" y="81503"/>
            <a:ext cx="10055721" cy="1027507"/>
          </a:xfrm>
        </p:spPr>
        <p:txBody>
          <a:bodyPr anchor="t">
            <a:normAutofit/>
          </a:bodyPr>
          <a:lstStyle/>
          <a:p>
            <a:r>
              <a:rPr lang="en-US" altLang="en-US" sz="6600" b="1"/>
              <a:t>Exemple</a:t>
            </a:r>
            <a:endParaRPr lang="en-US" sz="66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634841"/>
            <a:ext cx="3987069" cy="4351337"/>
          </a:xfrm>
        </p:spPr>
      </p:pic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1001596" y="6190992"/>
            <a:ext cx="3034946" cy="46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>
                <a:solidFill>
                  <a:srgbClr val="0070C0"/>
                </a:solidFill>
              </a:rPr>
              <a:t>Cooperare stiintifica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98" y="0"/>
            <a:ext cx="5715000" cy="6858000"/>
          </a:xfrm>
          <a:prstGeom prst="rect">
            <a:avLst/>
          </a:prstGeom>
        </p:spPr>
      </p:pic>
      <p:sp>
        <p:nvSpPr>
          <p:cNvPr id="11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6468354" y="2327447"/>
            <a:ext cx="3034946" cy="46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1">
                <a:solidFill>
                  <a:srgbClr val="0070C0"/>
                </a:solidFill>
              </a:rPr>
              <a:t>Cooperare fizicieni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9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614419" y="1113293"/>
            <a:ext cx="3422123" cy="4621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solidFill>
                  <a:srgbClr val="0070C0"/>
                </a:solidFill>
              </a:rPr>
              <a:t>Contagiozitate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91" y="28319"/>
            <a:ext cx="7805350" cy="68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885825" y="833207"/>
            <a:ext cx="3422123" cy="1086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solidFill>
                  <a:srgbClr val="0070C0"/>
                </a:solidFill>
              </a:rPr>
              <a:t>Colaborare matematicieni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61" y="0"/>
            <a:ext cx="6454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8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" name="Titlu 1">
            <a:extLst>
              <a:ext uri="{FF2B5EF4-FFF2-40B4-BE49-F238E27FC236}">
                <a16:creationId xmlns:a16="http://schemas.microsoft.com/office/drawing/2014/main" id="{E8A29875-17C5-4973-9678-90B11CE6FF94}"/>
              </a:ext>
            </a:extLst>
          </p:cNvPr>
          <p:cNvSpPr txBox="1">
            <a:spLocks/>
          </p:cNvSpPr>
          <p:nvPr/>
        </p:nvSpPr>
        <p:spPr>
          <a:xfrm>
            <a:off x="729306" y="-64718"/>
            <a:ext cx="2277505" cy="526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solidFill>
                  <a:srgbClr val="0070C0"/>
                </a:solidFill>
              </a:rPr>
              <a:t>Ecosistem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11" y="0"/>
            <a:ext cx="9138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6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1656</Words>
  <Application>Microsoft Office PowerPoint</Application>
  <PresentationFormat>Ecran lat</PresentationFormat>
  <Paragraphs>286</Paragraphs>
  <Slides>26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26</vt:i4>
      </vt:variant>
    </vt:vector>
  </HeadingPairs>
  <TitlesOfParts>
    <vt:vector size="35" baseType="lpstr">
      <vt:lpstr>Arial</vt:lpstr>
      <vt:lpstr>Book Antiqua</vt:lpstr>
      <vt:lpstr>Calibri</vt:lpstr>
      <vt:lpstr>Calibri Light</vt:lpstr>
      <vt:lpstr>Cambria Math</vt:lpstr>
      <vt:lpstr>Comic Sans MS</vt:lpstr>
      <vt:lpstr>inherit</vt:lpstr>
      <vt:lpstr>Times New Roman</vt:lpstr>
      <vt:lpstr>Temă Office</vt:lpstr>
      <vt:lpstr>SISTEMUL CA RETEA</vt:lpstr>
      <vt:lpstr>De ce</vt:lpstr>
      <vt:lpstr>Definitie</vt:lpstr>
      <vt:lpstr>Exemple de reţele complexe</vt:lpstr>
      <vt:lpstr>Reguli de reprezentare</vt:lpstr>
      <vt:lpstr>Exemple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Directii de cercetare</vt:lpstr>
      <vt:lpstr>Indicatori statistici</vt:lpstr>
      <vt:lpstr>Centralitatea proprie</vt:lpstr>
      <vt:lpstr>Centralitatea Katz</vt:lpstr>
      <vt:lpstr>Comparatie indicatori diferite retele</vt:lpstr>
      <vt:lpstr>Soft</vt:lpstr>
      <vt:lpstr>Librarii</vt:lpstr>
      <vt:lpstr>Link-uri utile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SISTEMUL CA RETEA</dc:title>
  <dc:creator>Marghescu Mihai Bogdan</dc:creator>
  <cp:lastModifiedBy>Marghescu Mihai Bogdan</cp:lastModifiedBy>
  <cp:revision>39</cp:revision>
  <dcterms:created xsi:type="dcterms:W3CDTF">2022-04-01T14:05:07Z</dcterms:created>
  <dcterms:modified xsi:type="dcterms:W3CDTF">2024-04-02T09:04:59Z</dcterms:modified>
</cp:coreProperties>
</file>