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8C1F7-C249-4C0A-8119-738D213C755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6468-6019-40B6-A28A-8318E4E3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63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8C1F7-C249-4C0A-8119-738D213C755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6468-6019-40B6-A28A-8318E4E3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8C1F7-C249-4C0A-8119-738D213C755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6468-6019-40B6-A28A-8318E4E3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8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8C1F7-C249-4C0A-8119-738D213C755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6468-6019-40B6-A28A-8318E4E3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25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8C1F7-C249-4C0A-8119-738D213C755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6468-6019-40B6-A28A-8318E4E3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57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8C1F7-C249-4C0A-8119-738D213C755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6468-6019-40B6-A28A-8318E4E3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360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8C1F7-C249-4C0A-8119-738D213C755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6468-6019-40B6-A28A-8318E4E3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5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8C1F7-C249-4C0A-8119-738D213C755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6468-6019-40B6-A28A-8318E4E3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8C1F7-C249-4C0A-8119-738D213C755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6468-6019-40B6-A28A-8318E4E3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042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8C1F7-C249-4C0A-8119-738D213C755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6468-6019-40B6-A28A-8318E4E3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67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8C1F7-C249-4C0A-8119-738D213C755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6468-6019-40B6-A28A-8318E4E3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87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8C1F7-C249-4C0A-8119-738D213C755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86468-6019-40B6-A28A-8318E4E3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8097" y="265627"/>
            <a:ext cx="9144000" cy="1002999"/>
          </a:xfrm>
        </p:spPr>
        <p:txBody>
          <a:bodyPr/>
          <a:lstStyle/>
          <a:p>
            <a:r>
              <a:rPr lang="en-US" b="1" smtClean="0"/>
              <a:t>PREMISE</a:t>
            </a:r>
            <a:endParaRPr lang="en-US" b="1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64757" y="1333273"/>
            <a:ext cx="9679459" cy="181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101568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Scade prețul bunurilor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(p)   →   crește 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cererea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Scade prețul muncii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(w) → costurile firmelor scad → 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creste productia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Scade prețul banilor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(r)→ cresc 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investițiile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și 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consumul pe credit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087394" y="3208640"/>
            <a:ext cx="10585621" cy="301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=&gt;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Cererea agregată crește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Producția crește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(răspuns la cerere),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Oferta crește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(capacități mărite),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Presiuni suplimentare de scădere a prețurilor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(ofertă mai mare &gt; cerere instantanee)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Scadere preturi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21052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00" y="107092"/>
            <a:ext cx="9465851" cy="6382688"/>
          </a:xfrm>
        </p:spPr>
      </p:pic>
    </p:spTree>
    <p:extLst>
      <p:ext uri="{BB962C8B-B14F-4D97-AF65-F5344CB8AC3E}">
        <p14:creationId xmlns:p14="http://schemas.microsoft.com/office/powerpoint/2010/main" val="1385696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MODELARE MATEMATICA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/>
              <a:t>1. Cererea agregată </a:t>
            </a:r>
            <a:r>
              <a:rPr lang="en-US" b="1" smtClean="0"/>
              <a:t>CA(t</a:t>
            </a:r>
            <a:r>
              <a:rPr lang="en-US" b="1"/>
              <a:t>)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smtClean="0"/>
              <a:t>Presupunem ca depinde </a:t>
            </a:r>
            <a:r>
              <a:rPr lang="en-US"/>
              <a:t>de:</a:t>
            </a:r>
          </a:p>
          <a:p>
            <a:pPr lvl="1">
              <a:lnSpc>
                <a:spcPct val="120000"/>
              </a:lnSpc>
            </a:pPr>
            <a:r>
              <a:rPr lang="en-US" b="1"/>
              <a:t>Prețurile bunurilor</a:t>
            </a:r>
            <a:r>
              <a:rPr lang="en-US"/>
              <a:t> (P) – invers proportional,</a:t>
            </a:r>
          </a:p>
          <a:p>
            <a:pPr lvl="1">
              <a:lnSpc>
                <a:spcPct val="120000"/>
              </a:lnSpc>
            </a:pPr>
            <a:r>
              <a:rPr lang="en-US" b="1"/>
              <a:t>Salarii</a:t>
            </a:r>
            <a:r>
              <a:rPr lang="en-US"/>
              <a:t> (W) – direct proportional,</a:t>
            </a:r>
          </a:p>
          <a:p>
            <a:pPr lvl="1">
              <a:lnSpc>
                <a:spcPct val="120000"/>
              </a:lnSpc>
            </a:pPr>
            <a:r>
              <a:rPr lang="en-US" b="1"/>
              <a:t>Dobânzi</a:t>
            </a:r>
            <a:r>
              <a:rPr lang="en-US"/>
              <a:t> (r) – invers proportional.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/>
              <a:t> </a:t>
            </a:r>
            <a:r>
              <a:rPr lang="en-US" smtClean="0"/>
              <a:t>Matematic putem exprima aceste ipoteze prin relatia:</a:t>
            </a:r>
            <a:endParaRPr lang="en-US"/>
          </a:p>
          <a:p>
            <a:pPr marL="0" indent="0">
              <a:spcAft>
                <a:spcPts val="1200"/>
              </a:spcAft>
              <a:buNone/>
            </a:pPr>
            <a:r>
              <a:rPr lang="en-US" smtClean="0"/>
              <a:t>	CA(t</a:t>
            </a:r>
            <a:r>
              <a:rPr lang="en-US"/>
              <a:t>) = a − b ⋅ P(t) + c ⋅ W(t) – f ⋅ r(t)</a:t>
            </a:r>
          </a:p>
          <a:p>
            <a:pPr marL="0" indent="0">
              <a:buNone/>
            </a:pPr>
            <a:r>
              <a:rPr lang="en-US"/>
              <a:t>unde:</a:t>
            </a:r>
          </a:p>
          <a:p>
            <a:pPr lvl="2"/>
            <a:r>
              <a:rPr lang="en-US" sz="2400"/>
              <a:t>a &gt; 0 = cererea autonomă,</a:t>
            </a:r>
          </a:p>
          <a:p>
            <a:pPr lvl="2"/>
            <a:r>
              <a:rPr lang="en-US" sz="2400"/>
              <a:t>b &gt; 0 = sensibilitatea la prețuri,</a:t>
            </a:r>
          </a:p>
          <a:p>
            <a:pPr lvl="2"/>
            <a:r>
              <a:rPr lang="en-US" sz="2400"/>
              <a:t>c &gt; 0 = sensibilitatea la salarii </a:t>
            </a:r>
          </a:p>
          <a:p>
            <a:pPr lvl="2"/>
            <a:r>
              <a:rPr lang="en-US" sz="2400"/>
              <a:t>f &gt; 0 = sensibilitatea la dobânzi</a:t>
            </a:r>
          </a:p>
        </p:txBody>
      </p:sp>
    </p:spTree>
    <p:extLst>
      <p:ext uri="{BB962C8B-B14F-4D97-AF65-F5344CB8AC3E}">
        <p14:creationId xmlns:p14="http://schemas.microsoft.com/office/powerpoint/2010/main" val="2325389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MODELARE MATEMATICA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smtClean="0"/>
              <a:t>2. </a:t>
            </a:r>
            <a:r>
              <a:rPr lang="en-US" b="1"/>
              <a:t>Oferta agregată </a:t>
            </a:r>
            <a:r>
              <a:rPr lang="en-US" b="1" smtClean="0"/>
              <a:t>OA(t</a:t>
            </a:r>
            <a:r>
              <a:rPr lang="en-US" b="1"/>
              <a:t>)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smtClean="0"/>
              <a:t>Presupunem ca </a:t>
            </a:r>
            <a:r>
              <a:rPr lang="en-US"/>
              <a:t>depinde de:</a:t>
            </a:r>
          </a:p>
          <a:p>
            <a:pPr lvl="1">
              <a:lnSpc>
                <a:spcPct val="120000"/>
              </a:lnSpc>
            </a:pPr>
            <a:r>
              <a:rPr lang="en-US" b="1"/>
              <a:t>Cererea agregată</a:t>
            </a:r>
            <a:r>
              <a:rPr lang="en-US"/>
              <a:t> (pozitiv = firmele produc mai mult dacă cererea e mai mare),</a:t>
            </a:r>
          </a:p>
          <a:p>
            <a:pPr lvl="1">
              <a:lnSpc>
                <a:spcPct val="120000"/>
              </a:lnSpc>
            </a:pPr>
            <a:r>
              <a:rPr lang="en-US" b="1"/>
              <a:t>Salarii</a:t>
            </a:r>
            <a:r>
              <a:rPr lang="en-US"/>
              <a:t> (negativ = salarii mai mari cresc costurile și reduc oferta).</a:t>
            </a: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Matematic putem exprima aceste ipoteze prin relatia</a:t>
            </a:r>
            <a:endParaRPr lang="en-US"/>
          </a:p>
          <a:p>
            <a:pPr marL="0" indent="0">
              <a:buNone/>
            </a:pPr>
            <a:r>
              <a:rPr lang="en-US" smtClean="0"/>
              <a:t>			OA(t</a:t>
            </a:r>
            <a:r>
              <a:rPr lang="en-US"/>
              <a:t>) = d + e ⋅ C(t) – g ⋅ W(t)</a:t>
            </a:r>
          </a:p>
          <a:p>
            <a:pPr marL="0" indent="0">
              <a:buNone/>
            </a:pPr>
            <a:r>
              <a:rPr lang="en-US"/>
              <a:t>unde:</a:t>
            </a:r>
          </a:p>
          <a:p>
            <a:pPr lvl="2"/>
            <a:r>
              <a:rPr lang="en-US" sz="2400"/>
              <a:t>d&gt;0 = ofertă autonomă,</a:t>
            </a:r>
          </a:p>
          <a:p>
            <a:pPr lvl="2"/>
            <a:r>
              <a:rPr lang="en-US" sz="2400"/>
              <a:t>e&gt;0 = sensibilitate pozitivă la cerere,</a:t>
            </a:r>
          </a:p>
          <a:p>
            <a:pPr lvl="2"/>
            <a:r>
              <a:rPr lang="en-US" sz="2400"/>
              <a:t>g&gt;0 = sensibilitate negativă la salarii</a:t>
            </a:r>
          </a:p>
        </p:txBody>
      </p:sp>
    </p:spTree>
    <p:extLst>
      <p:ext uri="{BB962C8B-B14F-4D97-AF65-F5344CB8AC3E}">
        <p14:creationId xmlns:p14="http://schemas.microsoft.com/office/powerpoint/2010/main" val="2478683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MODELARE MATEMATICA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smtClean="0"/>
                  <a:t>3. Dinamica </a:t>
                </a:r>
                <a:r>
                  <a:rPr lang="en-US" b="1"/>
                  <a:t>prețurilor P(t)</a:t>
                </a:r>
                <a:endParaRPr lang="en-US"/>
              </a:p>
              <a:p>
                <a:pPr marL="0" indent="0">
                  <a:buNone/>
                </a:pPr>
                <a:r>
                  <a:rPr lang="en-US"/>
                  <a:t>Prețurile evoluează în funcție de diferența dintre ofertă și cerere:</a:t>
                </a:r>
              </a:p>
              <a:p>
                <a:pPr marL="0" indent="0">
                  <a:buNone/>
                </a:pPr>
                <a:r>
                  <a:rPr lang="en-US" b="1"/>
                  <a:t>Ecuatie diferențială:</a:t>
                </a:r>
                <a:endParaRPr lang="en-US"/>
              </a:p>
              <a:p>
                <a:pPr marL="0" indent="0">
                  <a:buNone/>
                </a:pPr>
                <a:r>
                  <a:rPr lang="en-US" smtClean="0"/>
                  <a:t>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𝑑𝑃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/>
                  <a:t> = -β ⋅ [</a:t>
                </a:r>
                <a:r>
                  <a:rPr lang="en-US" smtClean="0"/>
                  <a:t>OA(t</a:t>
                </a:r>
                <a:r>
                  <a:rPr lang="en-US"/>
                  <a:t>) − </a:t>
                </a:r>
                <a:r>
                  <a:rPr lang="en-US" smtClean="0"/>
                  <a:t>CA(t</a:t>
                </a:r>
                <a:r>
                  <a:rPr lang="en-US"/>
                  <a:t>)]</a:t>
                </a:r>
              </a:p>
              <a:p>
                <a:pPr marL="0" indent="0">
                  <a:buNone/>
                </a:pPr>
                <a:r>
                  <a:rPr lang="en-US"/>
                  <a:t>unde:</a:t>
                </a:r>
              </a:p>
              <a:p>
                <a:pPr lvl="0"/>
                <a:r>
                  <a:rPr lang="en-US"/>
                  <a:t>β&gt;0 este viteza de </a:t>
                </a:r>
                <a:r>
                  <a:rPr lang="en-US" smtClean="0"/>
                  <a:t>ajustare.</a:t>
                </a:r>
              </a:p>
              <a:p>
                <a:pPr lvl="1"/>
                <a:r>
                  <a:rPr lang="en-US" smtClean="0"/>
                  <a:t>Dacă oferta &gt; cererea → prețurile scad.</a:t>
                </a:r>
              </a:p>
              <a:p>
                <a:pPr lvl="1"/>
                <a:r>
                  <a:rPr lang="en-US" smtClean="0"/>
                  <a:t>Dacă cererea &gt; ofertă → prețurile cresc.</a:t>
                </a:r>
                <a:endParaRPr lang="en-US" sz="200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2979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MODELARE MATEMATICA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/>
                  <a:t>4. Dinamica salariilor W(t)</a:t>
                </a:r>
                <a:endParaRPr lang="en-US"/>
              </a:p>
              <a:p>
                <a:pPr marL="0" indent="0">
                  <a:buNone/>
                </a:pPr>
                <a:r>
                  <a:rPr lang="en-US"/>
                  <a:t>Salariile tind să revină spre un nivel natural de echilibru W</a:t>
                </a:r>
                <a:r>
                  <a:rPr lang="en-US" baseline="30000" smtClean="0"/>
                  <a:t>*</a:t>
                </a:r>
                <a:endParaRPr lang="en-US"/>
              </a:p>
              <a:p>
                <a:pPr marL="0" indent="0">
                  <a:buNone/>
                </a:pPr>
                <a:r>
                  <a:rPr lang="en-US" b="1"/>
                  <a:t>Ecuatie diferențială:</a:t>
                </a:r>
                <a:endParaRPr lang="en-US"/>
              </a:p>
              <a:p>
                <a:pPr marL="0" indent="0">
                  <a:buNone/>
                </a:pPr>
                <a:r>
                  <a:rPr lang="en-US" smtClean="0"/>
                  <a:t>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𝑑𝑊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/>
                  <a:t> = −γ ⋅ (W(t) − W</a:t>
                </a:r>
                <a:r>
                  <a:rPr lang="en-US" baseline="30000"/>
                  <a:t>*</a:t>
                </a:r>
                <a:r>
                  <a:rPr lang="en-US"/>
                  <a:t>)</a:t>
                </a:r>
              </a:p>
              <a:p>
                <a:pPr marL="0" indent="0">
                  <a:buNone/>
                </a:pPr>
                <a:r>
                  <a:rPr lang="en-US"/>
                  <a:t>unde:</a:t>
                </a:r>
              </a:p>
              <a:p>
                <a:pPr lvl="2"/>
                <a:r>
                  <a:rPr lang="en-US" sz="2800"/>
                  <a:t>γ&gt;0 este viteza de ajustare a salariilor.</a:t>
                </a:r>
              </a:p>
              <a:p>
                <a:pPr marL="0" indent="0">
                  <a:buNone/>
                </a:pPr>
                <a:r>
                  <a:rPr lang="en-US" smtClean="0"/>
                  <a:t>Obs. Salariile </a:t>
                </a:r>
                <a:r>
                  <a:rPr lang="en-US"/>
                  <a:t>se ajustează lent înapoi către W</a:t>
                </a:r>
                <a:r>
                  <a:rPr lang="en-US" baseline="30000"/>
                  <a:t>*</a:t>
                </a:r>
                <a:r>
                  <a:rPr lang="en-US"/>
                  <a:t>.</a:t>
                </a:r>
                <a:endParaRPr lang="en-US" sz="200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0272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MODELARE MATEMATICA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smtClean="0"/>
                  <a:t>5. Dinamica dobânzilor r(t)</a:t>
                </a:r>
                <a:endParaRPr lang="en-US"/>
              </a:p>
              <a:p>
                <a:pPr marL="0" indent="0">
                  <a:buNone/>
                </a:pPr>
                <a:r>
                  <a:rPr lang="en-US"/>
                  <a:t>Dobânzile tind și ele spre un nivel natural de echilibru r</a:t>
                </a:r>
                <a:r>
                  <a:rPr lang="en-US" baseline="30000" smtClean="0"/>
                  <a:t>*</a:t>
                </a:r>
                <a:endParaRPr lang="en-US"/>
              </a:p>
              <a:p>
                <a:pPr marL="0" indent="0">
                  <a:buNone/>
                </a:pPr>
                <a:r>
                  <a:rPr lang="en-US" b="1"/>
                  <a:t>Ecuatie diferențială:</a:t>
                </a:r>
                <a:endParaRPr lang="en-US"/>
              </a:p>
              <a:p>
                <a:pPr marL="0" indent="0">
                  <a:buNone/>
                </a:pPr>
                <a:r>
                  <a:rPr lang="en-US" smtClean="0"/>
                  <a:t>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𝑑𝑟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/>
                  <a:t> = −δ ⋅ (r(t) − r</a:t>
                </a:r>
                <a:r>
                  <a:rPr lang="en-US" baseline="30000"/>
                  <a:t>∗</a:t>
                </a:r>
                <a:r>
                  <a:rPr lang="en-US"/>
                  <a:t>)</a:t>
                </a:r>
              </a:p>
              <a:p>
                <a:pPr marL="0" indent="0">
                  <a:buNone/>
                </a:pPr>
                <a:r>
                  <a:rPr lang="en-US"/>
                  <a:t>unde:</a:t>
                </a:r>
              </a:p>
              <a:p>
                <a:pPr lvl="2"/>
                <a:r>
                  <a:rPr lang="en-US" sz="2800"/>
                  <a:t>δ&gt;0 este viteza de ajustare a dobânzilor.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9020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MODEL FINAL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89956305"/>
                  </p:ext>
                </p:extLst>
              </p:nvPr>
            </p:nvGraphicFramePr>
            <p:xfrm>
              <a:off x="617838" y="1449860"/>
              <a:ext cx="10735962" cy="3356584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2817340"/>
                    <a:gridCol w="7918622"/>
                  </a:tblGrid>
                  <a:tr h="51250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Cerere agregată </a:t>
                          </a:r>
                          <a:r>
                            <a:rPr lang="en-US" sz="2000" kern="100" smtClean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CA(t</a:t>
                          </a: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)</a:t>
                          </a:r>
                          <a:endParaRPr lang="en-US" sz="2000" kern="100">
                            <a:effectLst/>
                            <a:latin typeface="Arial" panose="020B0604020202020204" pitchFamily="34" charset="0"/>
                            <a:ea typeface="Aptos"/>
                            <a:cs typeface="Arial" panose="020B0604020202020204" pitchFamily="34" charset="0"/>
                          </a:endParaRPr>
                        </a:p>
                      </a:txBody>
                      <a:tcPr marL="9525" marR="9525" marT="9525" marB="9525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2000" kern="100" smtClean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CA(t</a:t>
                          </a: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)=a − b ⋅ P(t) + c ⋅ W(t) – f ⋅ r(t)</a:t>
                          </a:r>
                          <a:endParaRPr lang="en-US" sz="2000" kern="100">
                            <a:effectLst/>
                            <a:latin typeface="Arial" panose="020B0604020202020204" pitchFamily="34" charset="0"/>
                            <a:ea typeface="Aptos"/>
                            <a:cs typeface="Arial" panose="020B0604020202020204" pitchFamily="34" charset="0"/>
                          </a:endParaRPr>
                        </a:p>
                      </a:txBody>
                      <a:tcPr marL="9525" marR="9525" marT="9525" marB="9525" anchor="ctr"/>
                    </a:tc>
                  </a:tr>
                  <a:tr h="51250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Ofertă agregată </a:t>
                          </a:r>
                          <a:r>
                            <a:rPr lang="en-US" sz="2000" kern="100" smtClean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OA(t</a:t>
                          </a: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)</a:t>
                          </a:r>
                          <a:endParaRPr lang="en-US" sz="2000" kern="100">
                            <a:effectLst/>
                            <a:latin typeface="Arial" panose="020B0604020202020204" pitchFamily="34" charset="0"/>
                            <a:ea typeface="Aptos"/>
                            <a:cs typeface="Arial" panose="020B0604020202020204" pitchFamily="34" charset="0"/>
                          </a:endParaRPr>
                        </a:p>
                      </a:txBody>
                      <a:tcPr marL="9525" marR="9525" marT="9525" marB="9525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2000" kern="100" smtClean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OA(t</a:t>
                          </a: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) = d + e ⋅ </a:t>
                          </a:r>
                          <a:r>
                            <a:rPr lang="en-US" sz="2000" kern="100" smtClean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CA(t</a:t>
                          </a: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) – g ⋅ W(t)</a:t>
                          </a:r>
                          <a:endParaRPr lang="en-US" sz="2000" kern="100">
                            <a:effectLst/>
                            <a:latin typeface="Arial" panose="020B0604020202020204" pitchFamily="34" charset="0"/>
                            <a:ea typeface="Aptos"/>
                            <a:cs typeface="Arial" panose="020B0604020202020204" pitchFamily="34" charset="0"/>
                          </a:endParaRPr>
                        </a:p>
                      </a:txBody>
                      <a:tcPr marL="9525" marR="9525" marT="9525" marB="9525" anchor="ctr"/>
                    </a:tc>
                  </a:tr>
                  <a:tr h="77719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Evoluție prețuri</a:t>
                          </a:r>
                          <a:endParaRPr lang="en-US" sz="2000" kern="100">
                            <a:effectLst/>
                            <a:latin typeface="Arial" panose="020B0604020202020204" pitchFamily="34" charset="0"/>
                            <a:ea typeface="Aptos"/>
                            <a:cs typeface="Arial" panose="020B0604020202020204" pitchFamily="34" charset="0"/>
                          </a:endParaRPr>
                        </a:p>
                      </a:txBody>
                      <a:tcPr marL="9525" marR="9525" marT="9525" marB="9525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000" i="1" kern="1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𝑑𝑃</m:t>
                                  </m:r>
                                </m:num>
                                <m:den>
                                  <m:r>
                                    <a:rPr lang="en-US" sz="20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= β ⋅ [</a:t>
                          </a:r>
                          <a:r>
                            <a:rPr lang="en-US" sz="2000" kern="100" smtClean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OA(t</a:t>
                          </a: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) − </a:t>
                          </a:r>
                          <a:r>
                            <a:rPr lang="en-US" sz="2000" kern="100" smtClean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CA(t</a:t>
                          </a: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)]</a:t>
                          </a:r>
                          <a:endParaRPr lang="en-US" sz="2000" kern="100">
                            <a:effectLst/>
                            <a:latin typeface="Arial" panose="020B0604020202020204" pitchFamily="34" charset="0"/>
                            <a:ea typeface="Aptos"/>
                            <a:cs typeface="Arial" panose="020B0604020202020204" pitchFamily="34" charset="0"/>
                          </a:endParaRPr>
                        </a:p>
                      </a:txBody>
                      <a:tcPr marL="9525" marR="9525" marT="9525" marB="9525" anchor="ctr"/>
                    </a:tc>
                  </a:tr>
                  <a:tr h="77719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Evoluție salarii</a:t>
                          </a:r>
                          <a:endParaRPr lang="en-US" sz="2000" kern="100">
                            <a:effectLst/>
                            <a:latin typeface="Arial" panose="020B0604020202020204" pitchFamily="34" charset="0"/>
                            <a:ea typeface="Aptos"/>
                            <a:cs typeface="Arial" panose="020B0604020202020204" pitchFamily="34" charset="0"/>
                          </a:endParaRPr>
                        </a:p>
                      </a:txBody>
                      <a:tcPr marL="9525" marR="9525" marT="9525" marB="9525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000" i="1" kern="1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𝑑𝑊</m:t>
                                  </m:r>
                                </m:num>
                                <m:den>
                                  <m:r>
                                    <a:rPr lang="en-US" sz="20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= −γ ⋅ (W(t) − W</a:t>
                          </a:r>
                          <a:r>
                            <a:rPr lang="en-US" sz="2000" kern="100" baseline="300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*</a:t>
                          </a: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)</a:t>
                          </a:r>
                          <a:endParaRPr lang="en-US" sz="2000" kern="100">
                            <a:effectLst/>
                            <a:latin typeface="Arial" panose="020B0604020202020204" pitchFamily="34" charset="0"/>
                            <a:ea typeface="Aptos"/>
                            <a:cs typeface="Arial" panose="020B0604020202020204" pitchFamily="34" charset="0"/>
                          </a:endParaRPr>
                        </a:p>
                      </a:txBody>
                      <a:tcPr marL="9525" marR="9525" marT="9525" marB="9525" anchor="ctr"/>
                    </a:tc>
                  </a:tr>
                  <a:tr h="77719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Evoluție dobânzi</a:t>
                          </a:r>
                          <a:endParaRPr lang="en-US" sz="2000" kern="100">
                            <a:effectLst/>
                            <a:latin typeface="Arial" panose="020B0604020202020204" pitchFamily="34" charset="0"/>
                            <a:ea typeface="Aptos"/>
                            <a:cs typeface="Arial" panose="020B0604020202020204" pitchFamily="34" charset="0"/>
                          </a:endParaRPr>
                        </a:p>
                      </a:txBody>
                      <a:tcPr marL="9525" marR="9525" marT="9525" marB="9525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000" i="1" kern="1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𝑑𝑟</m:t>
                                  </m:r>
                                </m:num>
                                <m:den>
                                  <m:r>
                                    <a:rPr lang="en-US" sz="20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= −δ ⋅ (r(t) − r∗)</a:t>
                          </a:r>
                          <a:endParaRPr lang="en-US" sz="2000" kern="100">
                            <a:effectLst/>
                            <a:latin typeface="Arial" panose="020B0604020202020204" pitchFamily="34" charset="0"/>
                            <a:ea typeface="Aptos"/>
                            <a:cs typeface="Arial" panose="020B0604020202020204" pitchFamily="34" charset="0"/>
                          </a:endParaRPr>
                        </a:p>
                      </a:txBody>
                      <a:tcPr marL="9525" marR="9525" marT="9525" marB="9525"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89956305"/>
                  </p:ext>
                </p:extLst>
              </p:nvPr>
            </p:nvGraphicFramePr>
            <p:xfrm>
              <a:off x="617838" y="1449860"/>
              <a:ext cx="10735962" cy="3356584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2817340"/>
                    <a:gridCol w="7918622"/>
                  </a:tblGrid>
                  <a:tr h="51250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Cerere agregată </a:t>
                          </a:r>
                          <a:r>
                            <a:rPr lang="en-US" sz="2000" kern="100" smtClean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CA(t</a:t>
                          </a: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)</a:t>
                          </a:r>
                          <a:endParaRPr lang="en-US" sz="2000" kern="100">
                            <a:effectLst/>
                            <a:latin typeface="Arial" panose="020B0604020202020204" pitchFamily="34" charset="0"/>
                            <a:ea typeface="Aptos"/>
                            <a:cs typeface="Arial" panose="020B0604020202020204" pitchFamily="34" charset="0"/>
                          </a:endParaRPr>
                        </a:p>
                      </a:txBody>
                      <a:tcPr marL="9525" marR="9525" marT="9525" marB="9525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2000" kern="100" smtClean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CA(t</a:t>
                          </a: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)=a − b ⋅ P(t) + c ⋅ W(t) – f ⋅ r(t)</a:t>
                          </a:r>
                          <a:endParaRPr lang="en-US" sz="2000" kern="100">
                            <a:effectLst/>
                            <a:latin typeface="Arial" panose="020B0604020202020204" pitchFamily="34" charset="0"/>
                            <a:ea typeface="Aptos"/>
                            <a:cs typeface="Arial" panose="020B0604020202020204" pitchFamily="34" charset="0"/>
                          </a:endParaRPr>
                        </a:p>
                      </a:txBody>
                      <a:tcPr marL="9525" marR="9525" marT="9525" marB="9525" anchor="ctr"/>
                    </a:tc>
                  </a:tr>
                  <a:tr h="51250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Ofertă agregată </a:t>
                          </a:r>
                          <a:r>
                            <a:rPr lang="en-US" sz="2000" kern="100" smtClean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OA(t</a:t>
                          </a: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)</a:t>
                          </a:r>
                          <a:endParaRPr lang="en-US" sz="2000" kern="100">
                            <a:effectLst/>
                            <a:latin typeface="Arial" panose="020B0604020202020204" pitchFamily="34" charset="0"/>
                            <a:ea typeface="Aptos"/>
                            <a:cs typeface="Arial" panose="020B0604020202020204" pitchFamily="34" charset="0"/>
                          </a:endParaRPr>
                        </a:p>
                      </a:txBody>
                      <a:tcPr marL="9525" marR="9525" marT="9525" marB="9525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2000" kern="100" smtClean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OA(t</a:t>
                          </a: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) = d + e ⋅ </a:t>
                          </a:r>
                          <a:r>
                            <a:rPr lang="en-US" sz="2000" kern="100" smtClean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CA(t</a:t>
                          </a: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) – g ⋅ W(t)</a:t>
                          </a:r>
                          <a:endParaRPr lang="en-US" sz="2000" kern="100">
                            <a:effectLst/>
                            <a:latin typeface="Arial" panose="020B0604020202020204" pitchFamily="34" charset="0"/>
                            <a:ea typeface="Aptos"/>
                            <a:cs typeface="Arial" panose="020B0604020202020204" pitchFamily="34" charset="0"/>
                          </a:endParaRPr>
                        </a:p>
                      </a:txBody>
                      <a:tcPr marL="9525" marR="9525" marT="9525" marB="9525" anchor="ctr"/>
                    </a:tc>
                  </a:tr>
                  <a:tr h="77719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Evoluție prețuri</a:t>
                          </a:r>
                          <a:endParaRPr lang="en-US" sz="2000" kern="100">
                            <a:effectLst/>
                            <a:latin typeface="Arial" panose="020B0604020202020204" pitchFamily="34" charset="0"/>
                            <a:ea typeface="Aptos"/>
                            <a:cs typeface="Arial" panose="020B0604020202020204" pitchFamily="34" charset="0"/>
                          </a:endParaRPr>
                        </a:p>
                      </a:txBody>
                      <a:tcPr marL="9525" marR="9525" marT="9525" marB="9525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9525" anchor="ctr">
                        <a:blipFill rotWithShape="0">
                          <a:blip r:embed="rId2"/>
                          <a:stretch>
                            <a:fillRect l="-35615" t="-133858" r="-154" b="-203150"/>
                          </a:stretch>
                        </a:blipFill>
                      </a:tcPr>
                    </a:tc>
                  </a:tr>
                  <a:tr h="77719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Evoluție salarii</a:t>
                          </a:r>
                          <a:endParaRPr lang="en-US" sz="2000" kern="100">
                            <a:effectLst/>
                            <a:latin typeface="Arial" panose="020B0604020202020204" pitchFamily="34" charset="0"/>
                            <a:ea typeface="Aptos"/>
                            <a:cs typeface="Arial" panose="020B0604020202020204" pitchFamily="34" charset="0"/>
                          </a:endParaRPr>
                        </a:p>
                      </a:txBody>
                      <a:tcPr marL="9525" marR="9525" marT="9525" marB="9525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9525" anchor="ctr">
                        <a:blipFill rotWithShape="0">
                          <a:blip r:embed="rId2"/>
                          <a:stretch>
                            <a:fillRect l="-35615" t="-232031" r="-154" b="-101563"/>
                          </a:stretch>
                        </a:blipFill>
                      </a:tcPr>
                    </a:tc>
                  </a:tr>
                  <a:tr h="77719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kern="1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Evoluție dobânzi</a:t>
                          </a:r>
                          <a:endParaRPr lang="en-US" sz="2000" kern="100">
                            <a:effectLst/>
                            <a:latin typeface="Arial" panose="020B0604020202020204" pitchFamily="34" charset="0"/>
                            <a:ea typeface="Aptos"/>
                            <a:cs typeface="Arial" panose="020B0604020202020204" pitchFamily="34" charset="0"/>
                          </a:endParaRPr>
                        </a:p>
                      </a:txBody>
                      <a:tcPr marL="9525" marR="9525" marT="9525" marB="9525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9525" anchor="ctr">
                        <a:blipFill rotWithShape="0">
                          <a:blip r:embed="rId2"/>
                          <a:stretch>
                            <a:fillRect l="-35615" t="-332031" r="-154" b="-156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74171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REZOLVARE PRIN DINAMICA DE SISTEM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b="1" smtClean="0"/>
                  <a:t>Folosim aproximarea:</a:t>
                </a:r>
                <a:endParaRPr lang="en-US"/>
              </a:p>
              <a:p>
                <a:pPr marL="0" indent="0">
                  <a:buNone/>
                </a:pPr>
                <a:r>
                  <a:rPr lang="en-US" smtClean="0"/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𝑑𝑓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/>
                  <a:t> </a:t>
                </a:r>
                <a:r>
                  <a:rPr lang="en-US" smtClean="0"/>
                  <a:t> ~=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/>
                  <a:t> cand Δt este foarte mic</a:t>
                </a:r>
              </a:p>
              <a:p>
                <a:pPr marL="0" indent="0">
                  <a:buNone/>
                </a:pPr>
                <a:endParaRPr lang="en-US" smtClean="0"/>
              </a:p>
              <a:p>
                <a:pPr marL="0" indent="0">
                  <a:buNone/>
                </a:pPr>
                <a:r>
                  <a:rPr lang="en-US" smtClean="0"/>
                  <a:t>De unde dintr-o ecuatie diferentiala obtinem relatia de recurenta:</a:t>
                </a:r>
              </a:p>
              <a:p>
                <a:pPr marL="0" indent="0">
                  <a:buNone/>
                </a:pPr>
                <a:endParaRPr lang="en-US"/>
              </a:p>
              <a:p>
                <a:pPr marL="0" indent="0">
                  <a:buNone/>
                </a:pPr>
                <a:r>
                  <a:rPr lang="en-US" smtClean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𝑑𝑓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/>
                  <a:t>=</a:t>
                </a:r>
                <a:r>
                  <a:rPr lang="en-US" i="1"/>
                  <a:t>E(f,t)</a:t>
                </a:r>
                <a:r>
                  <a:rPr lang="en-US"/>
                  <a:t> =&gt;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/>
                  <a:t>= </a:t>
                </a:r>
                <a:r>
                  <a:rPr lang="en-US" i="1"/>
                  <a:t>E </a:t>
                </a:r>
                <a:r>
                  <a:rPr lang="en-US"/>
                  <a:t>(</a:t>
                </a:r>
                <a:r>
                  <a:rPr lang="en-US" i="1"/>
                  <a:t>f,t </a:t>
                </a:r>
                <a:r>
                  <a:rPr lang="en-US"/>
                  <a:t>)</a:t>
                </a:r>
                <a:r>
                  <a:rPr lang="en-US" i="1"/>
                  <a:t> =&gt; f </a:t>
                </a:r>
                <a:r>
                  <a:rPr lang="en-US"/>
                  <a:t>(</a:t>
                </a:r>
                <a:r>
                  <a:rPr lang="en-US" i="1"/>
                  <a:t>t+Δt </a:t>
                </a:r>
                <a:r>
                  <a:rPr lang="en-US"/>
                  <a:t>)</a:t>
                </a:r>
                <a:r>
                  <a:rPr lang="en-US" i="1"/>
                  <a:t> = f(t) + Δt * E(f,t)</a:t>
                </a:r>
                <a:endParaRPr lang="en-US"/>
              </a:p>
              <a:p>
                <a:endParaRPr lang="en-US" smtClean="0"/>
              </a:p>
              <a:p>
                <a:r>
                  <a:rPr lang="en-US" smtClean="0"/>
                  <a:t>Calculul valorilor prin recurenta se va face folosind un program in python</a:t>
                </a:r>
                <a:endParaRPr lang="en-US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8517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PARAMETRI SI CONDITII INITIALE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smtClean="0"/>
              <a:t>PARAMETRI:</a:t>
            </a:r>
            <a:endParaRPr lang="en-US"/>
          </a:p>
          <a:p>
            <a:pPr marL="0" lvl="0" indent="0">
              <a:buNone/>
            </a:pPr>
            <a:r>
              <a:rPr lang="en-US" smtClean="0"/>
              <a:t>Cerere agregata: a </a:t>
            </a:r>
            <a:r>
              <a:rPr lang="en-US"/>
              <a:t>= 100, b=1, c=0.5, f=0.5,</a:t>
            </a:r>
          </a:p>
          <a:p>
            <a:pPr marL="0" lvl="0" indent="0">
              <a:buNone/>
            </a:pPr>
            <a:r>
              <a:rPr lang="en-US" smtClean="0"/>
              <a:t>Oferta agregata: d </a:t>
            </a:r>
            <a:r>
              <a:rPr lang="en-US"/>
              <a:t>= 20, e=0.5, g=0.2,</a:t>
            </a:r>
          </a:p>
          <a:p>
            <a:pPr marL="0" lvl="0" indent="0">
              <a:buNone/>
            </a:pPr>
            <a:r>
              <a:rPr lang="en-US" smtClean="0"/>
              <a:t>Dinamici pret, salarii, doband: β </a:t>
            </a:r>
            <a:r>
              <a:rPr lang="en-US"/>
              <a:t>= 0.1 , γ=0.05, δ=0.05,</a:t>
            </a:r>
          </a:p>
          <a:p>
            <a:pPr marL="0" lvl="0" indent="0">
              <a:buNone/>
            </a:pPr>
            <a:r>
              <a:rPr lang="en-US" smtClean="0"/>
              <a:t>Valori la care se ajusteaza salariul si dobanda: w</a:t>
            </a:r>
            <a:r>
              <a:rPr lang="en-US" baseline="30000"/>
              <a:t>*</a:t>
            </a:r>
            <a:r>
              <a:rPr lang="en-US"/>
              <a:t> = 20, r</a:t>
            </a:r>
            <a:r>
              <a:rPr lang="en-US" baseline="30000"/>
              <a:t>*</a:t>
            </a:r>
            <a:r>
              <a:rPr lang="en-US"/>
              <a:t> = 5</a:t>
            </a:r>
          </a:p>
          <a:p>
            <a:pPr marL="0" lvl="0" indent="0">
              <a:buNone/>
            </a:pPr>
            <a:r>
              <a:rPr lang="en-US" b="1" smtClean="0"/>
              <a:t>CONDITII INITIALE:</a:t>
            </a:r>
          </a:p>
          <a:p>
            <a:pPr marL="0" lvl="0" indent="0">
              <a:buNone/>
            </a:pPr>
            <a:r>
              <a:rPr lang="en-US"/>
              <a:t>	</a:t>
            </a:r>
            <a:r>
              <a:rPr lang="en-US" smtClean="0"/>
              <a:t>		 </a:t>
            </a:r>
            <a:r>
              <a:rPr lang="en-US"/>
              <a:t>P(0)=78, W(0)=25, r(0)=6.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9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351</Words>
  <Application>Microsoft Office PowerPoint</Application>
  <PresentationFormat>Widescreen</PresentationFormat>
  <Paragraphs>90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Cambria Math</vt:lpstr>
      <vt:lpstr>Times New Roman</vt:lpstr>
      <vt:lpstr>Office Theme</vt:lpstr>
      <vt:lpstr>PREMISE</vt:lpstr>
      <vt:lpstr>MODELARE MATEMATICA</vt:lpstr>
      <vt:lpstr>MODELARE MATEMATICA</vt:lpstr>
      <vt:lpstr>MODELARE MATEMATICA</vt:lpstr>
      <vt:lpstr>MODELARE MATEMATICA</vt:lpstr>
      <vt:lpstr>MODELARE MATEMATICA</vt:lpstr>
      <vt:lpstr>MODEL FINAL</vt:lpstr>
      <vt:lpstr>REZOLVARE PRIN DINAMICA DE SISTEM</vt:lpstr>
      <vt:lpstr>PARAMETRI SI CONDITII INITIALE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PREMISE</dc:title>
  <dc:creator>Microsoft account</dc:creator>
  <cp:lastModifiedBy>Microsoft account</cp:lastModifiedBy>
  <cp:revision>7</cp:revision>
  <dcterms:created xsi:type="dcterms:W3CDTF">2025-04-29T19:51:49Z</dcterms:created>
  <dcterms:modified xsi:type="dcterms:W3CDTF">2025-04-29T20:28:40Z</dcterms:modified>
</cp:coreProperties>
</file>