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  <p:sldId id="265" r:id="rId11"/>
    <p:sldId id="266" r:id="rId12"/>
    <p:sldId id="267" r:id="rId13"/>
    <p:sldId id="270" r:id="rId14"/>
    <p:sldId id="268" r:id="rId15"/>
    <p:sldId id="271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ană cu trei i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07E08320-57D5-4510-A992-AE1D75513D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Curs 11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xmlns="" id="{C4CF5AAC-E54E-49E2-B7E3-C316FCB22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Sisteme</a:t>
            </a:r>
            <a:r>
              <a:rPr lang="en-US" sz="4800" dirty="0"/>
              <a:t> </a:t>
            </a:r>
            <a:r>
              <a:rPr lang="en-US" sz="4800" dirty="0" err="1"/>
              <a:t>disipative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02936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Exemplu: activitatea de la o sectie medicala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536" y="2062677"/>
            <a:ext cx="6515100" cy="4676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977081"/>
            <a:ext cx="31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ED = emergency </a:t>
            </a:r>
            <a:r>
              <a:rPr lang="en-US"/>
              <a:t>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82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=&gt; Sisteme sociale stresate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Sisteme impinse dincolo de limitele parametrilor pentru care au fost proiectate</a:t>
            </a:r>
          </a:p>
          <a:p>
            <a:r>
              <a:rPr lang="en-US" smtClean="0"/>
              <a:t>Oamenii devin stresati</a:t>
            </a:r>
          </a:p>
          <a:p>
            <a:r>
              <a:rPr lang="en-US" smtClean="0"/>
              <a:t>Calitatea si eficienta scad</a:t>
            </a:r>
          </a:p>
          <a:p>
            <a:r>
              <a:rPr lang="en-US" smtClean="0"/>
              <a:t>Costurile cresc</a:t>
            </a:r>
          </a:p>
          <a:p>
            <a:r>
              <a:rPr lang="en-US" smtClean="0"/>
              <a:t>Aglomerari</a:t>
            </a:r>
          </a:p>
          <a:p>
            <a:r>
              <a:rPr lang="en-US" smtClean="0"/>
              <a:t>Intarzieri</a:t>
            </a:r>
          </a:p>
          <a:p>
            <a:r>
              <a:rPr lang="en-US" smtClean="0"/>
              <a:t>Outputurile nu se imbunatatesc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97579" y="2859116"/>
            <a:ext cx="2248930" cy="1861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301274" y="2859116"/>
            <a:ext cx="1845276" cy="92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34832" y="3295135"/>
            <a:ext cx="1845276" cy="92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09838" y="3605132"/>
            <a:ext cx="184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2060"/>
                </a:solidFill>
              </a:rPr>
              <a:t>SISTEM STRESAT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3238" y="3135769"/>
            <a:ext cx="178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2060"/>
                </a:solidFill>
              </a:rPr>
              <a:t>SUPRA-INTRARI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42218" y="3568747"/>
            <a:ext cx="77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2060"/>
                </a:solidFill>
              </a:rPr>
              <a:t>IESIRI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301274" y="3756454"/>
            <a:ext cx="1845276" cy="92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3238" y="4007808"/>
            <a:ext cx="178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2060"/>
                </a:solidFill>
              </a:rPr>
              <a:t>SUPRA-INTRARI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12392" y="4720480"/>
            <a:ext cx="1883968" cy="9308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Scade eficienta</a:t>
            </a:r>
          </a:p>
          <a:p>
            <a:pPr algn="ctr"/>
            <a:r>
              <a:rPr lang="en-US" smtClean="0">
                <a:solidFill>
                  <a:srgbClr val="FF0000"/>
                </a:solidFill>
              </a:rPr>
              <a:t>Cresc erorile</a:t>
            </a:r>
          </a:p>
          <a:p>
            <a:pPr algn="ctr"/>
            <a:r>
              <a:rPr lang="en-US" smtClean="0">
                <a:solidFill>
                  <a:srgbClr val="FF0000"/>
                </a:solidFill>
              </a:rPr>
              <a:t>Creste costul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34832" y="4255042"/>
            <a:ext cx="1883968" cy="5805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Outputurile nu se imbunatatesc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=&gt; Sistem hiperstresat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Sistemele rezista atat de mult cat pot</a:t>
            </a:r>
          </a:p>
          <a:p>
            <a:r>
              <a:rPr lang="en-US" smtClean="0"/>
              <a:t>Activitatile sunt din ce in ce mai aleatorii</a:t>
            </a:r>
          </a:p>
          <a:p>
            <a:r>
              <a:rPr lang="en-US" smtClean="0"/>
              <a:t>Erorile abunda</a:t>
            </a:r>
          </a:p>
          <a:p>
            <a:r>
              <a:rPr lang="en-US" smtClean="0"/>
              <a:t>Riscurile de accidentare cresc alarmant</a:t>
            </a:r>
          </a:p>
          <a:p>
            <a:r>
              <a:rPr lang="en-US" smtClean="0"/>
              <a:t>Valoarea rezultatelor scade</a:t>
            </a:r>
          </a:p>
          <a:p>
            <a:r>
              <a:rPr lang="en-US" smtClean="0"/>
              <a:t>Comportamente neobisnuite disruptive</a:t>
            </a:r>
          </a:p>
          <a:p>
            <a:r>
              <a:rPr lang="en-US" smtClean="0"/>
              <a:t>Standardele nu mai sunt indeplinite</a:t>
            </a:r>
          </a:p>
          <a:p>
            <a:r>
              <a:rPr lang="en-US" smtClean="0"/>
              <a:t>Oamenii sunt profund nemultumiti</a:t>
            </a:r>
          </a:p>
          <a:p>
            <a:r>
              <a:rPr lang="en-US" smtClean="0"/>
              <a:t>La un moment dat o mica crestere in input (stres) face ca fosta forma de organizare sa nu mai faca fata si sistemul devine haotic, explodeaza sau se autoorganizeaza la un alt nivel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50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Cand punctual limita este deposit</a:t>
            </a:r>
          </a:p>
          <a:p>
            <a:r>
              <a:rPr lang="en-US" smtClean="0"/>
              <a:t>Capacitatea de a absorbi supra solicitarile este depasita</a:t>
            </a:r>
          </a:p>
          <a:p>
            <a:r>
              <a:rPr lang="en-US" smtClean="0"/>
              <a:t>Sistemul se prabuseste cu eliminare spectaculoasa de energie</a:t>
            </a:r>
          </a:p>
          <a:p>
            <a:r>
              <a:rPr lang="en-US" smtClean="0"/>
              <a:t>Impactul prabusirii este profund</a:t>
            </a:r>
          </a:p>
          <a:p>
            <a:r>
              <a:rPr lang="en-US" smtClean="0"/>
              <a:t>Nu mai poate fi facut nimic pentru a preveni haosul</a:t>
            </a:r>
          </a:p>
          <a:p>
            <a:r>
              <a:rPr lang="en-US" smtClean="0"/>
              <a:t>Sistemul se distruge definitive sau se reorganizeaza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33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Noua forma de organizare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Iesirile sunt in echilibru cu intrarile</a:t>
            </a:r>
          </a:p>
          <a:p>
            <a:r>
              <a:rPr lang="en-US"/>
              <a:t>Noua forma </a:t>
            </a:r>
            <a:r>
              <a:rPr lang="en-US"/>
              <a:t>de </a:t>
            </a:r>
            <a:r>
              <a:rPr lang="en-US" smtClean="0"/>
              <a:t>organizare:</a:t>
            </a:r>
          </a:p>
          <a:p>
            <a:pPr lvl="1"/>
            <a:r>
              <a:rPr lang="en-US" smtClean="0"/>
              <a:t>nu </a:t>
            </a:r>
            <a:r>
              <a:rPr lang="en-US"/>
              <a:t>este neaparat </a:t>
            </a:r>
            <a:r>
              <a:rPr lang="en-US"/>
              <a:t>mai </a:t>
            </a:r>
            <a:r>
              <a:rPr lang="en-US" smtClean="0"/>
              <a:t>bine functionala </a:t>
            </a:r>
            <a:r>
              <a:rPr lang="en-US"/>
              <a:t>decat </a:t>
            </a:r>
            <a:r>
              <a:rPr lang="en-US"/>
              <a:t>cea </a:t>
            </a:r>
            <a:r>
              <a:rPr lang="en-US" smtClean="0"/>
              <a:t>veche</a:t>
            </a:r>
          </a:p>
          <a:p>
            <a:pPr lvl="1"/>
            <a:r>
              <a:rPr lang="en-US"/>
              <a:t>n</a:t>
            </a:r>
            <a:r>
              <a:rPr lang="en-US" smtClean="0"/>
              <a:t>u este neaparat mai agreeata de oamenii care lucreaza</a:t>
            </a:r>
          </a:p>
          <a:p>
            <a:r>
              <a:rPr lang="en-US" smtClean="0"/>
              <a:t>Concluzii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Schimbarea nu e optionala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Putem alege doar daca sa fim pasivi sau proactivi</a:t>
            </a:r>
          </a:p>
          <a:p>
            <a:pPr lvl="1"/>
            <a:r>
              <a:rPr lang="en-US" smtClean="0"/>
              <a:t>Sistemele disipative necesita o permanenta atentie pentru a functiona</a:t>
            </a:r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5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Sistemele disipative sunt sisteme care:</a:t>
            </a:r>
          </a:p>
          <a:p>
            <a:pPr lvl="1"/>
            <a:r>
              <a:rPr lang="en-US" smtClean="0"/>
              <a:t>Sunt deschise</a:t>
            </a:r>
          </a:p>
          <a:p>
            <a:pPr lvl="1"/>
            <a:r>
              <a:rPr lang="en-US" smtClean="0"/>
              <a:t>Functioneaza departe de echilibru</a:t>
            </a:r>
          </a:p>
          <a:p>
            <a:pPr lvl="1"/>
            <a:r>
              <a:rPr lang="en-US" smtClean="0"/>
              <a:t>Isi mentin functionarea prin schimburi permanente cu mediul inconjurator</a:t>
            </a:r>
          </a:p>
          <a:p>
            <a:pPr lvl="1"/>
            <a:r>
              <a:rPr lang="en-US" smtClean="0"/>
              <a:t>Mentinerea starii poate fi naturala, artificiala sau mixta</a:t>
            </a:r>
          </a:p>
          <a:p>
            <a:pPr lvl="1"/>
            <a:r>
              <a:rPr lang="en-US" smtClean="0"/>
              <a:t>Prezinta din cand in cand reorganizari prin trecerea printr-un comportament haotic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91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Exemple de sisteme dissipative sub stres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Atmosfera =&gt; Tornadele, vartejurile de apa =&gt; Eliminare energie</a:t>
            </a:r>
          </a:p>
          <a:p>
            <a:r>
              <a:rPr lang="en-US" smtClean="0"/>
              <a:t>Rasismul sistematic =&gt; crime =&gt; schimbare legislatie</a:t>
            </a:r>
          </a:p>
          <a:p>
            <a:r>
              <a:rPr lang="en-US" smtClean="0"/>
              <a:t>Sistemul sanitar: Pandemii =&gt; colaps sistem =&gt; inovatii medicale</a:t>
            </a:r>
          </a:p>
          <a:p>
            <a:r>
              <a:rPr lang="en-US" smtClean="0"/>
              <a:t>Firme =&gt; faliment</a:t>
            </a:r>
          </a:p>
          <a:p>
            <a:r>
              <a:rPr lang="en-US" smtClean="0"/>
              <a:t>Utilitati =&gt; Oprire furnizare =&gt; Rationalizare, extinderi</a:t>
            </a:r>
          </a:p>
          <a:p>
            <a:r>
              <a:rPr lang="en-US" smtClean="0"/>
              <a:t>Zone de acces (aeroport, autostrazi, intrari/iesiri oras, parcari) =&gt; Blocaje, accidente, raniri =&gt; Largiri, cai de acces suplimentare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99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724590"/>
          </a:xfrm>
        </p:spPr>
        <p:txBody>
          <a:bodyPr/>
          <a:lstStyle/>
          <a:p>
            <a:r>
              <a:rPr lang="en-US" smtClean="0"/>
              <a:t>Modelare matematica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94327" y="1834166"/>
            <a:ext cx="10834256" cy="499111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Fie dat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 dinamic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descris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tarea sa</a:t>
            </a: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x(t)</a:t>
            </a: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ntrar</a:t>
            </a: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u(t)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Ieșir</a:t>
            </a: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y(t),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Legatura inputuri-outputuri data de functia: 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w(u(t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y(t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en-US" sz="2100">
              <a:latin typeface="inheri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sz="1000" b="0" i="0" u="none" strike="noStrike" cap="none" normalizeH="0" baseline="0" smtClean="0">
              <a:ln>
                <a:noFill/>
              </a:ln>
              <a:effectLst/>
              <a:latin typeface="inherit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istem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disipator în raport cu o rată de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aprovizionare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există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funcție de stocare continuu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diferențiabilă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V(x(t)) astfel încât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sz="10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0" lang="en-US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V(x(t))</a:t>
            </a: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&gt;= 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0" lang="en-US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(x(t))</a:t>
            </a: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&lt;= 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w(u(t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y(t</a:t>
            </a:r>
            <a:r>
              <a:rPr kumimoji="0" lang="ro-RO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kumimoji="0" lang="en-US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V(x)</a:t>
            </a:r>
            <a:r>
              <a:rPr kumimoji="0" lang="en-US" b="0" i="0" u="none" strike="noStrike" cap="none" normalizeH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kumimoji="0" lang="en-US" b="0" i="0" u="none" strike="noStrike" cap="none" normalizeH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energia stocata </a:t>
            </a:r>
            <a:r>
              <a:rPr kumimoji="0" lang="en-US" b="0" i="0" u="none" strike="noStrike" cap="none" normalizeH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system, </a:t>
            </a:r>
            <a:r>
              <a:rPr lang="ro-RO">
                <a:latin typeface="Arial" panose="020B0604020202020204" pitchFamily="34" charset="0"/>
                <a:cs typeface="Arial" panose="020B0604020202020204" pitchFamily="34" charset="0"/>
              </a:rPr>
              <a:t>w(u(t),</a:t>
            </a:r>
            <a:r>
              <a:rPr lang="ro-RO">
                <a:latin typeface="Arial" panose="020B0604020202020204" pitchFamily="34" charset="0"/>
                <a:cs typeface="Arial" panose="020B0604020202020204" pitchFamily="34" charset="0"/>
              </a:rPr>
              <a:t>y(t</a:t>
            </a:r>
            <a:r>
              <a:rPr lang="ro-RO" smtClean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 furnizata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 sistemului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(sistemul</a:t>
            </a:r>
            <a:r>
              <a:rPr kumimoji="0" lang="en-US" b="0" i="0" u="none" strike="noStrike" cap="none" normalizeH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la dispozitie mai multa energie decat pierde)</a:t>
            </a:r>
            <a:endParaRPr kumimoji="0" lang="ro-RO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8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D006EBAF-CE4B-4C8C-98EA-15C7482F9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sisteme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1A4341E6-69A2-4E7A-A9F7-21C63A0B719D}"/>
              </a:ext>
            </a:extLst>
          </p:cNvPr>
          <p:cNvSpPr/>
          <p:nvPr/>
        </p:nvSpPr>
        <p:spPr>
          <a:xfrm>
            <a:off x="1660359" y="3312695"/>
            <a:ext cx="1748588" cy="174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78237DA-D4D3-4CE1-87A4-BAE55AA8A083}"/>
              </a:ext>
            </a:extLst>
          </p:cNvPr>
          <p:cNvSpPr/>
          <p:nvPr/>
        </p:nvSpPr>
        <p:spPr>
          <a:xfrm>
            <a:off x="4228682" y="3312695"/>
            <a:ext cx="1748588" cy="174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55B18114-3E91-49B5-B167-442FEDB039A7}"/>
              </a:ext>
            </a:extLst>
          </p:cNvPr>
          <p:cNvSpPr/>
          <p:nvPr/>
        </p:nvSpPr>
        <p:spPr>
          <a:xfrm>
            <a:off x="6797005" y="3312695"/>
            <a:ext cx="1748588" cy="174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tăText 7">
            <a:extLst>
              <a:ext uri="{FF2B5EF4-FFF2-40B4-BE49-F238E27FC236}">
                <a16:creationId xmlns:a16="http://schemas.microsoft.com/office/drawing/2014/main" xmlns="" id="{108C1631-05F5-436B-A422-BE8DDB8D152E}"/>
              </a:ext>
            </a:extLst>
          </p:cNvPr>
          <p:cNvSpPr txBox="1"/>
          <p:nvPr/>
        </p:nvSpPr>
        <p:spPr>
          <a:xfrm>
            <a:off x="1954788" y="4002323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DESCHISE</a:t>
            </a:r>
          </a:p>
        </p:txBody>
      </p:sp>
      <p:sp>
        <p:nvSpPr>
          <p:cNvPr id="9" name="CasetăText 8">
            <a:extLst>
              <a:ext uri="{FF2B5EF4-FFF2-40B4-BE49-F238E27FC236}">
                <a16:creationId xmlns:a16="http://schemas.microsoft.com/office/drawing/2014/main" xmlns="" id="{32472886-B75B-4FA6-A76B-0DC59CAEC60A}"/>
              </a:ext>
            </a:extLst>
          </p:cNvPr>
          <p:cNvSpPr txBox="1"/>
          <p:nvPr/>
        </p:nvSpPr>
        <p:spPr>
          <a:xfrm>
            <a:off x="4523111" y="4002323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INCHISE</a:t>
            </a:r>
          </a:p>
        </p:txBody>
      </p:sp>
      <p:sp>
        <p:nvSpPr>
          <p:cNvPr id="10" name="CasetăText 9">
            <a:extLst>
              <a:ext uri="{FF2B5EF4-FFF2-40B4-BE49-F238E27FC236}">
                <a16:creationId xmlns:a16="http://schemas.microsoft.com/office/drawing/2014/main" xmlns="" id="{1D2903A8-E966-4FEA-AD71-3384536A666A}"/>
              </a:ext>
            </a:extLst>
          </p:cNvPr>
          <p:cNvSpPr txBox="1"/>
          <p:nvPr/>
        </p:nvSpPr>
        <p:spPr>
          <a:xfrm>
            <a:off x="7091434" y="4002323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IZOLATE</a:t>
            </a:r>
          </a:p>
        </p:txBody>
      </p:sp>
      <p:sp>
        <p:nvSpPr>
          <p:cNvPr id="11" name="CasetăText 10">
            <a:extLst>
              <a:ext uri="{FF2B5EF4-FFF2-40B4-BE49-F238E27FC236}">
                <a16:creationId xmlns:a16="http://schemas.microsoft.com/office/drawing/2014/main" xmlns="" id="{19CF3ACA-58C6-4635-9E8E-01DE6B40F734}"/>
              </a:ext>
            </a:extLst>
          </p:cNvPr>
          <p:cNvSpPr txBox="1"/>
          <p:nvPr/>
        </p:nvSpPr>
        <p:spPr>
          <a:xfrm>
            <a:off x="1954788" y="2523794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ENERGIE</a:t>
            </a:r>
          </a:p>
        </p:txBody>
      </p:sp>
      <p:sp>
        <p:nvSpPr>
          <p:cNvPr id="12" name="CasetăText 11">
            <a:extLst>
              <a:ext uri="{FF2B5EF4-FFF2-40B4-BE49-F238E27FC236}">
                <a16:creationId xmlns:a16="http://schemas.microsoft.com/office/drawing/2014/main" xmlns="" id="{20D012AD-8246-4929-813D-F8DD4B4C47D7}"/>
              </a:ext>
            </a:extLst>
          </p:cNvPr>
          <p:cNvSpPr txBox="1"/>
          <p:nvPr/>
        </p:nvSpPr>
        <p:spPr>
          <a:xfrm>
            <a:off x="1954788" y="5735440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MATERIE</a:t>
            </a:r>
          </a:p>
        </p:txBody>
      </p:sp>
      <p:sp>
        <p:nvSpPr>
          <p:cNvPr id="13" name="CasetăText 12">
            <a:extLst>
              <a:ext uri="{FF2B5EF4-FFF2-40B4-BE49-F238E27FC236}">
                <a16:creationId xmlns:a16="http://schemas.microsoft.com/office/drawing/2014/main" xmlns="" id="{13FA5542-61E9-4522-BCCE-EEB4A5E53E2C}"/>
              </a:ext>
            </a:extLst>
          </p:cNvPr>
          <p:cNvSpPr txBox="1"/>
          <p:nvPr/>
        </p:nvSpPr>
        <p:spPr>
          <a:xfrm>
            <a:off x="4523111" y="2523794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ENERGIE</a:t>
            </a:r>
          </a:p>
        </p:txBody>
      </p:sp>
      <p:sp>
        <p:nvSpPr>
          <p:cNvPr id="14" name="CasetăText 13">
            <a:extLst>
              <a:ext uri="{FF2B5EF4-FFF2-40B4-BE49-F238E27FC236}">
                <a16:creationId xmlns:a16="http://schemas.microsoft.com/office/drawing/2014/main" xmlns="" id="{03BB4C04-F222-4F62-8678-9DB7ED292CF6}"/>
              </a:ext>
            </a:extLst>
          </p:cNvPr>
          <p:cNvSpPr txBox="1"/>
          <p:nvPr/>
        </p:nvSpPr>
        <p:spPr>
          <a:xfrm>
            <a:off x="4523111" y="5735440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MATERIE</a:t>
            </a:r>
          </a:p>
        </p:txBody>
      </p:sp>
      <p:sp>
        <p:nvSpPr>
          <p:cNvPr id="15" name="CasetăText 14">
            <a:extLst>
              <a:ext uri="{FF2B5EF4-FFF2-40B4-BE49-F238E27FC236}">
                <a16:creationId xmlns:a16="http://schemas.microsoft.com/office/drawing/2014/main" xmlns="" id="{FD292E46-24C7-4719-9EEF-5DA818B95FC3}"/>
              </a:ext>
            </a:extLst>
          </p:cNvPr>
          <p:cNvSpPr txBox="1"/>
          <p:nvPr/>
        </p:nvSpPr>
        <p:spPr>
          <a:xfrm>
            <a:off x="7123211" y="2523794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ENERGIE</a:t>
            </a:r>
          </a:p>
        </p:txBody>
      </p:sp>
      <p:sp>
        <p:nvSpPr>
          <p:cNvPr id="16" name="CasetăText 15">
            <a:extLst>
              <a:ext uri="{FF2B5EF4-FFF2-40B4-BE49-F238E27FC236}">
                <a16:creationId xmlns:a16="http://schemas.microsoft.com/office/drawing/2014/main" xmlns="" id="{FF974D9F-51F0-4D23-AFFB-CA024E73DB79}"/>
              </a:ext>
            </a:extLst>
          </p:cNvPr>
          <p:cNvSpPr txBox="1"/>
          <p:nvPr/>
        </p:nvSpPr>
        <p:spPr>
          <a:xfrm>
            <a:off x="7123211" y="5735440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MATERIE</a:t>
            </a:r>
          </a:p>
        </p:txBody>
      </p:sp>
      <p:sp>
        <p:nvSpPr>
          <p:cNvPr id="17" name="Săgeată: jos 16">
            <a:extLst>
              <a:ext uri="{FF2B5EF4-FFF2-40B4-BE49-F238E27FC236}">
                <a16:creationId xmlns:a16="http://schemas.microsoft.com/office/drawing/2014/main" xmlns="" id="{20EDC57D-20A0-4B7A-8592-478D4E9F8A45}"/>
              </a:ext>
            </a:extLst>
          </p:cNvPr>
          <p:cNvSpPr/>
          <p:nvPr/>
        </p:nvSpPr>
        <p:spPr>
          <a:xfrm>
            <a:off x="2203704" y="2893126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ăgeată: jos 17">
            <a:extLst>
              <a:ext uri="{FF2B5EF4-FFF2-40B4-BE49-F238E27FC236}">
                <a16:creationId xmlns:a16="http://schemas.microsoft.com/office/drawing/2014/main" xmlns="" id="{73DD9BA1-D61B-4D4E-8A9C-903243734785}"/>
              </a:ext>
            </a:extLst>
          </p:cNvPr>
          <p:cNvSpPr/>
          <p:nvPr/>
        </p:nvSpPr>
        <p:spPr>
          <a:xfrm>
            <a:off x="4721302" y="2893126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ăgeată: jos 19">
            <a:extLst>
              <a:ext uri="{FF2B5EF4-FFF2-40B4-BE49-F238E27FC236}">
                <a16:creationId xmlns:a16="http://schemas.microsoft.com/office/drawing/2014/main" xmlns="" id="{6981295F-CE65-478A-BA83-8107E433FCB0}"/>
              </a:ext>
            </a:extLst>
          </p:cNvPr>
          <p:cNvSpPr/>
          <p:nvPr/>
        </p:nvSpPr>
        <p:spPr>
          <a:xfrm>
            <a:off x="2621366" y="5023835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ăgeată: jos 21">
            <a:extLst>
              <a:ext uri="{FF2B5EF4-FFF2-40B4-BE49-F238E27FC236}">
                <a16:creationId xmlns:a16="http://schemas.microsoft.com/office/drawing/2014/main" xmlns="" id="{A8907759-F11C-4CBB-B356-E06035B6D714}"/>
              </a:ext>
            </a:extLst>
          </p:cNvPr>
          <p:cNvSpPr/>
          <p:nvPr/>
        </p:nvSpPr>
        <p:spPr>
          <a:xfrm rot="10800000">
            <a:off x="2613571" y="2880775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ăgeată: jos 22">
            <a:extLst>
              <a:ext uri="{FF2B5EF4-FFF2-40B4-BE49-F238E27FC236}">
                <a16:creationId xmlns:a16="http://schemas.microsoft.com/office/drawing/2014/main" xmlns="" id="{3C65640E-641B-49CA-9D83-09EB241625FC}"/>
              </a:ext>
            </a:extLst>
          </p:cNvPr>
          <p:cNvSpPr/>
          <p:nvPr/>
        </p:nvSpPr>
        <p:spPr>
          <a:xfrm rot="10800000">
            <a:off x="5099532" y="2880775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ăgeată: jos 23">
            <a:extLst>
              <a:ext uri="{FF2B5EF4-FFF2-40B4-BE49-F238E27FC236}">
                <a16:creationId xmlns:a16="http://schemas.microsoft.com/office/drawing/2014/main" xmlns="" id="{39DBDD8A-A2A9-4213-8F5D-A2920485FD6A}"/>
              </a:ext>
            </a:extLst>
          </p:cNvPr>
          <p:cNvSpPr/>
          <p:nvPr/>
        </p:nvSpPr>
        <p:spPr>
          <a:xfrm rot="10800000">
            <a:off x="4722093" y="4990787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ăgeată: jos 24">
            <a:extLst>
              <a:ext uri="{FF2B5EF4-FFF2-40B4-BE49-F238E27FC236}">
                <a16:creationId xmlns:a16="http://schemas.microsoft.com/office/drawing/2014/main" xmlns="" id="{AE6E63EE-C02B-4784-80A5-0FB1491F11CC}"/>
              </a:ext>
            </a:extLst>
          </p:cNvPr>
          <p:cNvSpPr/>
          <p:nvPr/>
        </p:nvSpPr>
        <p:spPr>
          <a:xfrm rot="10800000">
            <a:off x="2182639" y="4990787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2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DCDFE3F5-5EE3-4A04-8061-7D0E2E2C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ENTROPIE &lt;-&gt; ECHILIBRU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A792E760-74D5-41B2-A2EA-A6E6D039D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2060"/>
                </a:solidFill>
              </a:rPr>
              <a:t>Echilibru</a:t>
            </a:r>
            <a:r>
              <a:rPr lang="en-US" smtClean="0"/>
              <a:t>: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mărimile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de stare</a:t>
            </a:r>
            <a:r>
              <a:rPr lang="en-US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>
                <a:effectLst/>
                <a:latin typeface="Arial" panose="020B0604020202020204" pitchFamily="34" charset="0"/>
              </a:rPr>
              <a:t>nu se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modifică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</a:rPr>
              <a:t>Entropie</a:t>
            </a:r>
            <a:r>
              <a:rPr lang="en-US" dirty="0">
                <a:latin typeface="Arial" panose="020B0604020202020204" pitchFamily="34" charset="0"/>
              </a:rPr>
              <a:t>: O </a:t>
            </a:r>
            <a:r>
              <a:rPr lang="en-US" dirty="0" err="1">
                <a:latin typeface="Arial" panose="020B0604020202020204" pitchFamily="34" charset="0"/>
              </a:rPr>
              <a:t>masura</a:t>
            </a:r>
            <a:r>
              <a:rPr lang="en-US" dirty="0">
                <a:latin typeface="Arial" panose="020B0604020202020204" pitchFamily="34" charset="0"/>
              </a:rPr>
              <a:t> care </a:t>
            </a:r>
            <a:r>
              <a:rPr lang="en-US" dirty="0" err="1">
                <a:latin typeface="Arial" panose="020B0604020202020204" pitchFamily="34" charset="0"/>
              </a:rPr>
              <a:t>arata</a:t>
            </a:r>
            <a:r>
              <a:rPr lang="en-US" dirty="0">
                <a:latin typeface="Arial" panose="020B0604020202020204" pitchFamily="34" charset="0"/>
              </a:rPr>
              <a:t> cat de </a:t>
            </a:r>
            <a:r>
              <a:rPr lang="en-US" dirty="0" err="1">
                <a:latin typeface="Arial" panose="020B0604020202020204" pitchFamily="34" charset="0"/>
              </a:rPr>
              <a:t>aproape</a:t>
            </a:r>
            <a:r>
              <a:rPr lang="en-US" dirty="0">
                <a:latin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</a:rPr>
              <a:t>echilibru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este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>
                <a:latin typeface="Arial" panose="020B0604020202020204" pitchFamily="34" charset="0"/>
              </a:rPr>
              <a:t>un </a:t>
            </a:r>
            <a:r>
              <a:rPr lang="en-US" smtClean="0">
                <a:latin typeface="Arial" panose="020B0604020202020204" pitchFamily="34" charset="0"/>
              </a:rPr>
              <a:t>sistem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</a:rPr>
              <a:t>Legea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a doua a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</a:rPr>
              <a:t>termodinamicii</a:t>
            </a:r>
            <a:r>
              <a:rPr lang="en-US" dirty="0">
                <a:latin typeface="Arial" panose="020B0604020202020204" pitchFamily="34" charset="0"/>
              </a:rPr>
              <a:t>: in </a:t>
            </a:r>
            <a:r>
              <a:rPr lang="en-US" err="1">
                <a:latin typeface="Arial" panose="020B0604020202020204" pitchFamily="34" charset="0"/>
              </a:rPr>
              <a:t>sistemele</a:t>
            </a:r>
            <a:r>
              <a:rPr lang="en-US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izolate lasate sa evolueze fara interventie, entropia nu scade niciodata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3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Forte disipative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= fortele care </a:t>
            </a:r>
            <a:r>
              <a:rPr lang="en-US" smtClean="0">
                <a:solidFill>
                  <a:srgbClr val="002060"/>
                </a:solidFill>
              </a:rPr>
              <a:t>transforma </a:t>
            </a:r>
            <a:r>
              <a:rPr lang="en-US" smtClean="0"/>
              <a:t>energia mecanica in energie termica</a:t>
            </a:r>
          </a:p>
          <a:p>
            <a:r>
              <a:rPr lang="en-US" smtClean="0">
                <a:solidFill>
                  <a:srgbClr val="002060"/>
                </a:solidFill>
              </a:rPr>
              <a:t>Energia mecanica</a:t>
            </a:r>
            <a:r>
              <a:rPr lang="en-US" smtClean="0"/>
              <a:t> = energie cinetica+energie potential = </a:t>
            </a:r>
            <a:r>
              <a:rPr lang="en-US" smtClean="0">
                <a:solidFill>
                  <a:srgbClr val="002060"/>
                </a:solidFill>
              </a:rPr>
              <a:t>energie utila</a:t>
            </a:r>
            <a:r>
              <a:rPr lang="en-US" smtClean="0"/>
              <a:t> (energia cinetica poate fi stocata in energie potential si convertita inapoi si folosita la actiuni)</a:t>
            </a:r>
          </a:p>
          <a:p>
            <a:r>
              <a:rPr lang="en-US" smtClean="0">
                <a:solidFill>
                  <a:srgbClr val="002060"/>
                </a:solidFill>
              </a:rPr>
              <a:t>Energia termica</a:t>
            </a:r>
            <a:r>
              <a:rPr lang="en-US" smtClean="0"/>
              <a:t> = vibratia atomilor = </a:t>
            </a:r>
            <a:r>
              <a:rPr lang="en-US" smtClean="0">
                <a:solidFill>
                  <a:srgbClr val="002060"/>
                </a:solidFill>
              </a:rPr>
              <a:t>energie pierduta </a:t>
            </a:r>
            <a:r>
              <a:rPr lang="en-US" smtClean="0"/>
              <a:t>(nu mai poate fi convertita inapoi in energie mecanica)</a:t>
            </a:r>
          </a:p>
          <a:p>
            <a:r>
              <a:rPr lang="en-US" smtClean="0"/>
              <a:t>Fortele disipative sunt cele care “</a:t>
            </a:r>
            <a:r>
              <a:rPr lang="en-US" smtClean="0">
                <a:solidFill>
                  <a:srgbClr val="002060"/>
                </a:solidFill>
              </a:rPr>
              <a:t>strica</a:t>
            </a:r>
            <a:r>
              <a:rPr lang="en-US" smtClean="0"/>
              <a:t>” sau “</a:t>
            </a:r>
            <a:r>
              <a:rPr lang="en-US" smtClean="0">
                <a:solidFill>
                  <a:srgbClr val="002060"/>
                </a:solidFill>
              </a:rPr>
              <a:t>fura</a:t>
            </a:r>
            <a:r>
              <a:rPr lang="en-US" smtClean="0"/>
              <a:t>” energia utila a sistemului</a:t>
            </a:r>
          </a:p>
          <a:p>
            <a:r>
              <a:rPr lang="en-US" smtClean="0"/>
              <a:t>Fortele disipative fac intoteauna </a:t>
            </a:r>
            <a:r>
              <a:rPr lang="en-US" smtClean="0">
                <a:solidFill>
                  <a:srgbClr val="002060"/>
                </a:solidFill>
              </a:rPr>
              <a:t>doar munca negativa </a:t>
            </a:r>
            <a:r>
              <a:rPr lang="en-US" smtClean="0"/>
              <a:t>(se opun </a:t>
            </a:r>
            <a:r>
              <a:rPr lang="en-US"/>
              <a:t>intotdeauna </a:t>
            </a:r>
            <a:r>
              <a:rPr lang="en-US" smtClean="0"/>
              <a:t>miscarii)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Frecarea</a:t>
            </a:r>
          </a:p>
          <a:p>
            <a:r>
              <a:rPr lang="en-US" smtClean="0"/>
              <a:t>Rezistenta aerului</a:t>
            </a:r>
          </a:p>
          <a:p>
            <a:r>
              <a:rPr lang="en-US" smtClean="0"/>
              <a:t>Rezistenta electrica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0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Functionarea departe de echilibru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Premise</a:t>
            </a:r>
          </a:p>
          <a:p>
            <a:pPr lvl="1"/>
            <a:r>
              <a:rPr lang="en-US" smtClean="0"/>
              <a:t>Toate sistemele adaptive complexe sunt sisteme deschise</a:t>
            </a:r>
          </a:p>
          <a:p>
            <a:pPr lvl="1"/>
            <a:r>
              <a:rPr lang="en-US" smtClean="0"/>
              <a:t>Starea sistemelor adaptive complexe este permanent in schimbare</a:t>
            </a:r>
          </a:p>
          <a:p>
            <a:pPr lvl="1"/>
            <a:r>
              <a:rPr lang="en-US" smtClean="0"/>
              <a:t>Toate sistemele deschise pierd permanent energie utila (exista intotdeauna forte disipative)</a:t>
            </a:r>
          </a:p>
          <a:p>
            <a:r>
              <a:rPr lang="en-US" smtClean="0"/>
              <a:t>Totusi</a:t>
            </a:r>
          </a:p>
          <a:p>
            <a:pPr lvl="1"/>
            <a:r>
              <a:rPr lang="en-US" smtClean="0"/>
              <a:t>Ele isi pastreaza functiile timp indelungat</a:t>
            </a:r>
          </a:p>
          <a:p>
            <a:pPr lvl="1"/>
            <a:r>
              <a:rPr lang="en-US" smtClean="0"/>
              <a:t>Sunt foarte organizate (entropie mica)</a:t>
            </a:r>
          </a:p>
          <a:p>
            <a:pPr lvl="1"/>
            <a:r>
              <a:rPr lang="en-US" smtClean="0"/>
              <a:t>Sunt foarte departe de echilibru</a:t>
            </a:r>
          </a:p>
          <a:p>
            <a:pPr lvl="1"/>
            <a:r>
              <a:rPr lang="en-US" smtClean="0"/>
              <a:t>Au intotdeauna suficienta energie utila pentru a-si realiza functiile</a:t>
            </a:r>
          </a:p>
          <a:p>
            <a:r>
              <a:rPr lang="en-US" smtClean="0"/>
              <a:t>Cum?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62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1. Tornadele</a:t>
            </a:r>
          </a:p>
          <a:p>
            <a:r>
              <a:rPr lang="en-US" smtClean="0"/>
              <a:t>2. Organismele vii</a:t>
            </a:r>
          </a:p>
          <a:p>
            <a:r>
              <a:rPr lang="en-US" smtClean="0"/>
              <a:t>3. Firmele</a:t>
            </a:r>
          </a:p>
          <a:p>
            <a:r>
              <a:rPr lang="en-US" smtClean="0"/>
              <a:t>4. Comunitatile</a:t>
            </a:r>
          </a:p>
          <a:p>
            <a:r>
              <a:rPr lang="en-US" smtClean="0"/>
              <a:t>5. Pietele</a:t>
            </a:r>
          </a:p>
          <a:p>
            <a:r>
              <a:rPr lang="en-US" smtClean="0"/>
              <a:t>6. Ecosistemele</a:t>
            </a:r>
          </a:p>
          <a:p>
            <a:r>
              <a:rPr lang="en-US" smtClean="0"/>
              <a:t>7. Organizatiile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7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Sistemele departe de echilibru pot sa-si pastreze starea de functionare doar atat timp cat:</a:t>
            </a:r>
          </a:p>
          <a:p>
            <a:pPr lvl="1"/>
            <a:r>
              <a:rPr lang="en-US" smtClean="0"/>
              <a:t>Pot elimina energia inutila suficient de repede</a:t>
            </a:r>
          </a:p>
          <a:p>
            <a:pPr lvl="1"/>
            <a:r>
              <a:rPr lang="en-US" smtClean="0"/>
              <a:t>Pot suplini energia pierduta cu energie utila la timp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68346" y="4449019"/>
            <a:ext cx="2248930" cy="1861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Sisteme sociale stabile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Exista un </a:t>
            </a:r>
            <a:r>
              <a:rPr lang="en-US" smtClean="0">
                <a:solidFill>
                  <a:srgbClr val="002060"/>
                </a:solidFill>
              </a:rPr>
              <a:t>echilibru</a:t>
            </a:r>
            <a:r>
              <a:rPr lang="en-US" smtClean="0"/>
              <a:t> intre </a:t>
            </a:r>
            <a:r>
              <a:rPr lang="en-US" smtClean="0">
                <a:solidFill>
                  <a:srgbClr val="002060"/>
                </a:solidFill>
              </a:rPr>
              <a:t>intrari</a:t>
            </a:r>
            <a:r>
              <a:rPr lang="en-US" smtClean="0"/>
              <a:t> si </a:t>
            </a:r>
            <a:r>
              <a:rPr lang="en-US" smtClean="0">
                <a:solidFill>
                  <a:srgbClr val="002060"/>
                </a:solidFill>
              </a:rPr>
              <a:t>iesiri</a:t>
            </a:r>
          </a:p>
          <a:p>
            <a:r>
              <a:rPr lang="en-US" smtClean="0"/>
              <a:t>Sistemele sunt functionale atat timp cat sunt </a:t>
            </a:r>
            <a:r>
              <a:rPr lang="en-US" smtClean="0">
                <a:solidFill>
                  <a:srgbClr val="002060"/>
                </a:solidFill>
              </a:rPr>
              <a:t>folosite in parametrii</a:t>
            </a:r>
            <a:r>
              <a:rPr lang="en-US" smtClean="0"/>
              <a:t> pentru care au fost proiectate</a:t>
            </a:r>
          </a:p>
          <a:p>
            <a:r>
              <a:rPr lang="en-US" smtClean="0"/>
              <a:t>In aceste conditii </a:t>
            </a:r>
            <a:r>
              <a:rPr lang="en-US" smtClean="0">
                <a:solidFill>
                  <a:srgbClr val="002060"/>
                </a:solidFill>
              </a:rPr>
              <a:t>oamenii</a:t>
            </a:r>
            <a:r>
              <a:rPr lang="en-US" smtClean="0"/>
              <a:t> care lucreaza sunt </a:t>
            </a:r>
            <a:r>
              <a:rPr lang="en-US" smtClean="0">
                <a:solidFill>
                  <a:srgbClr val="002060"/>
                </a:solidFill>
              </a:rPr>
              <a:t>multumiti</a:t>
            </a:r>
            <a:r>
              <a:rPr lang="en-US" smtClean="0"/>
              <a:t> si </a:t>
            </a:r>
            <a:r>
              <a:rPr lang="en-US" smtClean="0">
                <a:solidFill>
                  <a:srgbClr val="002060"/>
                </a:solidFill>
              </a:rPr>
              <a:t>implicate</a:t>
            </a:r>
            <a:r>
              <a:rPr lang="en-US" smtClean="0"/>
              <a:t> in activitatea din sistem</a:t>
            </a:r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059459" y="4885038"/>
            <a:ext cx="1845276" cy="92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705599" y="4885038"/>
            <a:ext cx="1845276" cy="92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80605" y="5195035"/>
            <a:ext cx="162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2060"/>
                </a:solidFill>
              </a:rPr>
              <a:t>SISTEM STABIL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9891" y="5161691"/>
            <a:ext cx="162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2060"/>
                </a:solidFill>
              </a:rPr>
              <a:t>INTRARI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12985" y="5158650"/>
            <a:ext cx="77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2060"/>
                </a:solidFill>
              </a:rPr>
              <a:t>IESIRI</a:t>
            </a:r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0966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278</TotalTime>
  <Words>725</Words>
  <Application>Microsoft Office PowerPoint</Application>
  <PresentationFormat>Widescreen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inherit</vt:lpstr>
      <vt:lpstr>Trebuchet MS</vt:lpstr>
      <vt:lpstr>Berlin</vt:lpstr>
      <vt:lpstr>Curs 11</vt:lpstr>
      <vt:lpstr>Tipuri de sisteme</vt:lpstr>
      <vt:lpstr>ENTROPIE &lt;-&gt; ECHILIBRU</vt:lpstr>
      <vt:lpstr>Forte disipative</vt:lpstr>
      <vt:lpstr>Exemple</vt:lpstr>
      <vt:lpstr>Functionarea departe de echilibru</vt:lpstr>
      <vt:lpstr>Exemple</vt:lpstr>
      <vt:lpstr>Solutia</vt:lpstr>
      <vt:lpstr>Sisteme sociale stabile</vt:lpstr>
      <vt:lpstr>Exemplu: activitatea de la o sectie medicala</vt:lpstr>
      <vt:lpstr>=&gt; Sisteme sociale stresate</vt:lpstr>
      <vt:lpstr>=&gt; Sistem hiperstresat</vt:lpstr>
      <vt:lpstr>HAOS</vt:lpstr>
      <vt:lpstr>Noua forma de organizare</vt:lpstr>
      <vt:lpstr>DEFINITIE</vt:lpstr>
      <vt:lpstr>Exemple de sisteme dissipative sub stres</vt:lpstr>
      <vt:lpstr>Modelare matematica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11</dc:title>
  <dc:creator>Marghescu Mihai Bogdan</dc:creator>
  <cp:lastModifiedBy>Microsoft account</cp:lastModifiedBy>
  <cp:revision>29</cp:revision>
  <dcterms:created xsi:type="dcterms:W3CDTF">2022-05-13T08:21:40Z</dcterms:created>
  <dcterms:modified xsi:type="dcterms:W3CDTF">2022-05-13T21:06:00Z</dcterms:modified>
</cp:coreProperties>
</file>